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6"/>
  </p:notesMasterIdLst>
  <p:sldIdLst>
    <p:sldId id="256" r:id="rId5"/>
    <p:sldId id="258" r:id="rId6"/>
    <p:sldId id="261" r:id="rId7"/>
    <p:sldId id="272" r:id="rId8"/>
    <p:sldId id="275" r:id="rId9"/>
    <p:sldId id="286" r:id="rId10"/>
    <p:sldId id="332" r:id="rId11"/>
    <p:sldId id="331" r:id="rId12"/>
    <p:sldId id="335" r:id="rId13"/>
    <p:sldId id="274" r:id="rId14"/>
    <p:sldId id="302" r:id="rId15"/>
    <p:sldId id="303" r:id="rId16"/>
    <p:sldId id="304" r:id="rId17"/>
    <p:sldId id="315" r:id="rId18"/>
    <p:sldId id="316" r:id="rId19"/>
    <p:sldId id="328" r:id="rId20"/>
    <p:sldId id="269" r:id="rId21"/>
    <p:sldId id="327" r:id="rId22"/>
    <p:sldId id="324" r:id="rId23"/>
    <p:sldId id="313" r:id="rId24"/>
    <p:sldId id="268" r:id="rId25"/>
    <p:sldId id="281" r:id="rId26"/>
    <p:sldId id="282" r:id="rId27"/>
    <p:sldId id="283" r:id="rId28"/>
    <p:sldId id="288" r:id="rId29"/>
    <p:sldId id="267" r:id="rId30"/>
    <p:sldId id="305" r:id="rId31"/>
    <p:sldId id="341" r:id="rId32"/>
    <p:sldId id="338" r:id="rId33"/>
    <p:sldId id="342" r:id="rId34"/>
    <p:sldId id="337" r:id="rId35"/>
    <p:sldId id="310" r:id="rId36"/>
    <p:sldId id="289" r:id="rId37"/>
    <p:sldId id="290" r:id="rId38"/>
    <p:sldId id="293" r:id="rId39"/>
    <p:sldId id="277" r:id="rId40"/>
    <p:sldId id="344" r:id="rId41"/>
    <p:sldId id="322" r:id="rId42"/>
    <p:sldId id="326" r:id="rId43"/>
    <p:sldId id="343" r:id="rId44"/>
    <p:sldId id="33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898057-C8BE-FCB1-0F92-D4E6348AB9DE}" name="Brandon, Nicole Renee" initials="BNR" userId="S::nrb18@pitt.edu::ac71720e-4548-454f-a0ab-23c8cb834a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5F6871"/>
    <a:srgbClr val="69C2DC"/>
    <a:srgbClr val="F5F7F9"/>
    <a:srgbClr val="6FC5E8"/>
    <a:srgbClr val="043594"/>
    <a:srgbClr val="FAFAFE"/>
    <a:srgbClr val="7772EE"/>
    <a:srgbClr val="141136"/>
    <a:srgbClr val="01F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CAE5B8-ABA4-924D-9D5F-D71EF68165A1}" v="15" dt="2024-11-05T12:20:24.763"/>
    <p1510:client id="{7F5E2EAB-1186-4B44-9015-E983E9F1E16F}" v="96" dt="2024-11-04T15:28:33.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9" autoAdjust="0"/>
    <p:restoredTop sz="89708"/>
  </p:normalViewPr>
  <p:slideViewPr>
    <p:cSldViewPr snapToGrid="0">
      <p:cViewPr varScale="1">
        <p:scale>
          <a:sx n="96" d="100"/>
          <a:sy n="96" d="100"/>
        </p:scale>
        <p:origin x="568" y="168"/>
      </p:cViewPr>
      <p:guideLst/>
    </p:cSldViewPr>
  </p:slideViewPr>
  <p:outlineViewPr>
    <p:cViewPr>
      <p:scale>
        <a:sx n="33" d="100"/>
        <a:sy n="33" d="100"/>
      </p:scale>
      <p:origin x="0" y="-1790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3" d="100"/>
          <a:sy n="93" d="100"/>
        </p:scale>
        <p:origin x="361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Nicole Renee" userId="ac71720e-4548-454f-a0ab-23c8cb834ada" providerId="ADAL" clId="{64CAE5B8-ABA4-924D-9D5F-D71EF68165A1}"/>
    <pc:docChg chg="undo custSel delSld modSld">
      <pc:chgData name="Brandon, Nicole Renee" userId="ac71720e-4548-454f-a0ab-23c8cb834ada" providerId="ADAL" clId="{64CAE5B8-ABA4-924D-9D5F-D71EF68165A1}" dt="2024-11-05T12:22:47.325" v="26" actId="20577"/>
      <pc:docMkLst>
        <pc:docMk/>
      </pc:docMkLst>
      <pc:sldChg chg="modSp mod">
        <pc:chgData name="Brandon, Nicole Renee" userId="ac71720e-4548-454f-a0ab-23c8cb834ada" providerId="ADAL" clId="{64CAE5B8-ABA4-924D-9D5F-D71EF68165A1}" dt="2024-11-05T12:21:30.059" v="20" actId="207"/>
        <pc:sldMkLst>
          <pc:docMk/>
          <pc:sldMk cId="914173964" sldId="274"/>
        </pc:sldMkLst>
        <pc:spChg chg="mod">
          <ac:chgData name="Brandon, Nicole Renee" userId="ac71720e-4548-454f-a0ab-23c8cb834ada" providerId="ADAL" clId="{64CAE5B8-ABA4-924D-9D5F-D71EF68165A1}" dt="2024-11-05T12:21:30.059" v="20" actId="207"/>
          <ac:spMkLst>
            <pc:docMk/>
            <pc:sldMk cId="914173964" sldId="274"/>
            <ac:spMk id="3" creationId="{EB8FA3D4-1874-52AD-ECB4-890198C0AAAA}"/>
          </ac:spMkLst>
        </pc:spChg>
      </pc:sldChg>
      <pc:sldChg chg="modSp mod">
        <pc:chgData name="Brandon, Nicole Renee" userId="ac71720e-4548-454f-a0ab-23c8cb834ada" providerId="ADAL" clId="{64CAE5B8-ABA4-924D-9D5F-D71EF68165A1}" dt="2024-11-05T12:22:47.325" v="26" actId="20577"/>
        <pc:sldMkLst>
          <pc:docMk/>
          <pc:sldMk cId="2075850506" sldId="281"/>
        </pc:sldMkLst>
        <pc:spChg chg="mod">
          <ac:chgData name="Brandon, Nicole Renee" userId="ac71720e-4548-454f-a0ab-23c8cb834ada" providerId="ADAL" clId="{64CAE5B8-ABA4-924D-9D5F-D71EF68165A1}" dt="2024-11-05T12:22:47.325" v="26" actId="20577"/>
          <ac:spMkLst>
            <pc:docMk/>
            <pc:sldMk cId="2075850506" sldId="281"/>
            <ac:spMk id="6" creationId="{D4040B7C-4B7C-0497-69BE-407C50575B6F}"/>
          </ac:spMkLst>
        </pc:spChg>
      </pc:sldChg>
      <pc:sldChg chg="modSp">
        <pc:chgData name="Brandon, Nicole Renee" userId="ac71720e-4548-454f-a0ab-23c8cb834ada" providerId="ADAL" clId="{64CAE5B8-ABA4-924D-9D5F-D71EF68165A1}" dt="2024-11-05T12:20:24.763" v="14" actId="20577"/>
        <pc:sldMkLst>
          <pc:docMk/>
          <pc:sldMk cId="1348725979" sldId="332"/>
        </pc:sldMkLst>
        <pc:spChg chg="mod">
          <ac:chgData name="Brandon, Nicole Renee" userId="ac71720e-4548-454f-a0ab-23c8cb834ada" providerId="ADAL" clId="{64CAE5B8-ABA4-924D-9D5F-D71EF68165A1}" dt="2024-11-05T12:20:24.763" v="14" actId="20577"/>
          <ac:spMkLst>
            <pc:docMk/>
            <pc:sldMk cId="1348725979" sldId="332"/>
            <ac:spMk id="8" creationId="{05EFAF37-FCD3-80E1-B5B0-58CB78748B59}"/>
          </ac:spMkLst>
        </pc:spChg>
        <pc:spChg chg="mod">
          <ac:chgData name="Brandon, Nicole Renee" userId="ac71720e-4548-454f-a0ab-23c8cb834ada" providerId="ADAL" clId="{64CAE5B8-ABA4-924D-9D5F-D71EF68165A1}" dt="2024-11-05T12:19:47.228" v="3" actId="207"/>
          <ac:spMkLst>
            <pc:docMk/>
            <pc:sldMk cId="1348725979" sldId="332"/>
            <ac:spMk id="12" creationId="{5EC62FCA-A05A-84A6-5436-31284B798481}"/>
          </ac:spMkLst>
        </pc:spChg>
      </pc:sldChg>
      <pc:sldChg chg="modSp mod">
        <pc:chgData name="Brandon, Nicole Renee" userId="ac71720e-4548-454f-a0ab-23c8cb834ada" providerId="ADAL" clId="{64CAE5B8-ABA4-924D-9D5F-D71EF68165A1}" dt="2024-11-05T12:20:44.249" v="16" actId="13926"/>
        <pc:sldMkLst>
          <pc:docMk/>
          <pc:sldMk cId="3183034524" sldId="335"/>
        </pc:sldMkLst>
        <pc:spChg chg="mod">
          <ac:chgData name="Brandon, Nicole Renee" userId="ac71720e-4548-454f-a0ab-23c8cb834ada" providerId="ADAL" clId="{64CAE5B8-ABA4-924D-9D5F-D71EF68165A1}" dt="2024-11-05T12:20:44.249" v="16" actId="13926"/>
          <ac:spMkLst>
            <pc:docMk/>
            <pc:sldMk cId="3183034524" sldId="335"/>
            <ac:spMk id="2" creationId="{9CB6C848-B48B-D8B1-D040-0EAE9F1911ED}"/>
          </ac:spMkLst>
        </pc:spChg>
      </pc:sldChg>
      <pc:sldChg chg="del">
        <pc:chgData name="Brandon, Nicole Renee" userId="ac71720e-4548-454f-a0ab-23c8cb834ada" providerId="ADAL" clId="{64CAE5B8-ABA4-924D-9D5F-D71EF68165A1}" dt="2024-11-05T12:20:36.012" v="15" actId="2696"/>
        <pc:sldMkLst>
          <pc:docMk/>
          <pc:sldMk cId="2351144687" sldId="34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7C5CC-4956-7341-A543-B162162EE633}" type="doc">
      <dgm:prSet loTypeId="urn:microsoft.com/office/officeart/2005/8/layout/hList1" loCatId="" qsTypeId="urn:microsoft.com/office/officeart/2005/8/quickstyle/3d1" qsCatId="3D" csTypeId="urn:microsoft.com/office/officeart/2005/8/colors/colorful4" csCatId="colorful" phldr="1"/>
      <dgm:spPr/>
      <dgm:t>
        <a:bodyPr/>
        <a:lstStyle/>
        <a:p>
          <a:endParaRPr lang="en-US"/>
        </a:p>
      </dgm:t>
    </dgm:pt>
    <dgm:pt modelId="{99B9371D-5572-EF4F-A4BA-A57007ADBE9C}">
      <dgm:prSet phldrT="[Text]"/>
      <dgm:spPr/>
      <dgm:t>
        <a:bodyPr/>
        <a:lstStyle/>
        <a:p>
          <a:r>
            <a:rPr lang="en-US" dirty="0"/>
            <a:t>Aria Assembly 5-Laser</a:t>
          </a:r>
          <a:br>
            <a:rPr lang="en-US" dirty="0"/>
          </a:br>
          <a:r>
            <a:rPr lang="en-US" dirty="0"/>
            <a:t>(no hood)</a:t>
          </a:r>
        </a:p>
      </dgm:t>
    </dgm:pt>
    <dgm:pt modelId="{087AD73F-451C-1B4D-99BB-D54B32F9B99B}" type="parTrans" cxnId="{25CD08D7-459A-194F-9A8C-A392D3A3B692}">
      <dgm:prSet/>
      <dgm:spPr/>
      <dgm:t>
        <a:bodyPr/>
        <a:lstStyle/>
        <a:p>
          <a:endParaRPr lang="en-US"/>
        </a:p>
      </dgm:t>
    </dgm:pt>
    <dgm:pt modelId="{2A210512-A7E5-A045-9358-B914AECFD6FC}" type="sibTrans" cxnId="{25CD08D7-459A-194F-9A8C-A392D3A3B692}">
      <dgm:prSet/>
      <dgm:spPr/>
      <dgm:t>
        <a:bodyPr/>
        <a:lstStyle/>
        <a:p>
          <a:endParaRPr lang="en-US"/>
        </a:p>
      </dgm:t>
    </dgm:pt>
    <dgm:pt modelId="{B26A248D-2F81-F349-9218-2289114E65ED}">
      <dgm:prSet phldrT="[Text]"/>
      <dgm:spPr/>
      <dgm:t>
        <a:bodyPr/>
        <a:lstStyle/>
        <a:p>
          <a:r>
            <a:rPr lang="en-US" dirty="0"/>
            <a:t>Non-infectious</a:t>
          </a:r>
        </a:p>
      </dgm:t>
    </dgm:pt>
    <dgm:pt modelId="{31175D63-781B-7B45-9E40-169308FCB9F4}" type="parTrans" cxnId="{33AC5F33-3019-4D45-88A2-A201EE1A2938}">
      <dgm:prSet/>
      <dgm:spPr/>
      <dgm:t>
        <a:bodyPr/>
        <a:lstStyle/>
        <a:p>
          <a:endParaRPr lang="en-US"/>
        </a:p>
      </dgm:t>
    </dgm:pt>
    <dgm:pt modelId="{3A80C78C-85DB-9543-B2EB-41363AE1E4F5}" type="sibTrans" cxnId="{33AC5F33-3019-4D45-88A2-A201EE1A2938}">
      <dgm:prSet/>
      <dgm:spPr/>
      <dgm:t>
        <a:bodyPr/>
        <a:lstStyle/>
        <a:p>
          <a:endParaRPr lang="en-US"/>
        </a:p>
      </dgm:t>
    </dgm:pt>
    <dgm:pt modelId="{5C2411BD-DBA4-254B-8CB2-FC1CF3694A8D}">
      <dgm:prSet phldrT="[Text]"/>
      <dgm:spPr/>
      <dgm:t>
        <a:bodyPr/>
        <a:lstStyle/>
        <a:p>
          <a:r>
            <a:rPr lang="en-US" dirty="0"/>
            <a:t>Aria Assembly Hood</a:t>
          </a:r>
        </a:p>
      </dgm:t>
    </dgm:pt>
    <dgm:pt modelId="{D5615FD6-7431-7A4D-B48B-2D65994C8987}" type="parTrans" cxnId="{CE833F67-B04B-2C47-B688-8FB0BBECB52E}">
      <dgm:prSet/>
      <dgm:spPr/>
      <dgm:t>
        <a:bodyPr/>
        <a:lstStyle/>
        <a:p>
          <a:endParaRPr lang="en-US"/>
        </a:p>
      </dgm:t>
    </dgm:pt>
    <dgm:pt modelId="{02AB3982-DB8E-824A-B30D-D92300606DFF}" type="sibTrans" cxnId="{CE833F67-B04B-2C47-B688-8FB0BBECB52E}">
      <dgm:prSet/>
      <dgm:spPr/>
      <dgm:t>
        <a:bodyPr/>
        <a:lstStyle/>
        <a:p>
          <a:endParaRPr lang="en-US"/>
        </a:p>
      </dgm:t>
    </dgm:pt>
    <dgm:pt modelId="{09F21D0B-2803-E446-A743-524D5CA63131}">
      <dgm:prSet phldrT="[Text]"/>
      <dgm:spPr/>
      <dgm:t>
        <a:bodyPr/>
        <a:lstStyle/>
        <a:p>
          <a:r>
            <a:rPr lang="en-US" dirty="0"/>
            <a:t>Cell Culture</a:t>
          </a:r>
        </a:p>
      </dgm:t>
    </dgm:pt>
    <dgm:pt modelId="{65195041-EDCA-514C-A645-450ACC386FC2}" type="parTrans" cxnId="{302A7E89-5050-4E40-922C-BA4DFCFA45B3}">
      <dgm:prSet/>
      <dgm:spPr/>
      <dgm:t>
        <a:bodyPr/>
        <a:lstStyle/>
        <a:p>
          <a:endParaRPr lang="en-US"/>
        </a:p>
      </dgm:t>
    </dgm:pt>
    <dgm:pt modelId="{0A0E2B7F-F84B-F044-8D81-227D21130EF9}" type="sibTrans" cxnId="{302A7E89-5050-4E40-922C-BA4DFCFA45B3}">
      <dgm:prSet/>
      <dgm:spPr/>
      <dgm:t>
        <a:bodyPr/>
        <a:lstStyle/>
        <a:p>
          <a:endParaRPr lang="en-US"/>
        </a:p>
      </dgm:t>
    </dgm:pt>
    <dgm:pt modelId="{67311E21-225F-FE49-93A5-9806FD007443}">
      <dgm:prSet phldrT="[Text]"/>
      <dgm:spPr/>
      <dgm:t>
        <a:bodyPr/>
        <a:lstStyle/>
        <a:p>
          <a:r>
            <a:rPr lang="en-US" dirty="0"/>
            <a:t>Aria 15 &amp;</a:t>
          </a:r>
        </a:p>
        <a:p>
          <a:r>
            <a:rPr lang="en-US" dirty="0"/>
            <a:t>Aurora CS</a:t>
          </a:r>
        </a:p>
        <a:p>
          <a:r>
            <a:rPr lang="en-US" dirty="0"/>
            <a:t>(Hood)</a:t>
          </a:r>
        </a:p>
      </dgm:t>
    </dgm:pt>
    <dgm:pt modelId="{8FACC5C4-D76D-2047-935C-D6B0EF476D70}" type="parTrans" cxnId="{0F3D2EFA-5928-C24F-B86F-F0D31673711B}">
      <dgm:prSet/>
      <dgm:spPr/>
      <dgm:t>
        <a:bodyPr/>
        <a:lstStyle/>
        <a:p>
          <a:endParaRPr lang="en-US"/>
        </a:p>
      </dgm:t>
    </dgm:pt>
    <dgm:pt modelId="{DF502818-E2D9-6D4A-A09E-E734B1957C3D}" type="sibTrans" cxnId="{0F3D2EFA-5928-C24F-B86F-F0D31673711B}">
      <dgm:prSet/>
      <dgm:spPr/>
      <dgm:t>
        <a:bodyPr/>
        <a:lstStyle/>
        <a:p>
          <a:endParaRPr lang="en-US"/>
        </a:p>
      </dgm:t>
    </dgm:pt>
    <dgm:pt modelId="{93EEDAB1-7D8C-8247-A674-0EEFE8F62682}">
      <dgm:prSet phldrT="[Text]"/>
      <dgm:spPr/>
      <dgm:t>
        <a:bodyPr/>
        <a:lstStyle/>
        <a:p>
          <a:r>
            <a:rPr lang="en-US" dirty="0"/>
            <a:t>BSL2+ or lower</a:t>
          </a:r>
        </a:p>
      </dgm:t>
    </dgm:pt>
    <dgm:pt modelId="{A9664BD7-25B0-8C40-B372-1BC1C9B1D9ED}" type="parTrans" cxnId="{F504D6EE-3326-7248-984D-118A5A92FC7D}">
      <dgm:prSet/>
      <dgm:spPr/>
      <dgm:t>
        <a:bodyPr/>
        <a:lstStyle/>
        <a:p>
          <a:endParaRPr lang="en-US"/>
        </a:p>
      </dgm:t>
    </dgm:pt>
    <dgm:pt modelId="{9E024573-152F-DB4B-B58E-49BD0A2EF1F4}" type="sibTrans" cxnId="{F504D6EE-3326-7248-984D-118A5A92FC7D}">
      <dgm:prSet/>
      <dgm:spPr/>
      <dgm:t>
        <a:bodyPr/>
        <a:lstStyle/>
        <a:p>
          <a:endParaRPr lang="en-US"/>
        </a:p>
      </dgm:t>
    </dgm:pt>
    <dgm:pt modelId="{CDE83A97-5257-F248-AEE9-F2875D2FFE4D}">
      <dgm:prSet phldrT="[Text]"/>
      <dgm:spPr/>
      <dgm:t>
        <a:bodyPr/>
        <a:lstStyle/>
        <a:p>
          <a:r>
            <a:rPr lang="en-US" dirty="0"/>
            <a:t>Aseptic</a:t>
          </a:r>
        </a:p>
      </dgm:t>
    </dgm:pt>
    <dgm:pt modelId="{322EFEC4-A13C-9E48-81F4-88632A13C872}" type="parTrans" cxnId="{3BF229F8-4E76-814F-A66C-CB86E0F22232}">
      <dgm:prSet/>
      <dgm:spPr/>
      <dgm:t>
        <a:bodyPr/>
        <a:lstStyle/>
        <a:p>
          <a:endParaRPr lang="en-US"/>
        </a:p>
      </dgm:t>
    </dgm:pt>
    <dgm:pt modelId="{12B21DC6-1DD2-B64D-8B4F-CF0B55A3E6FC}" type="sibTrans" cxnId="{3BF229F8-4E76-814F-A66C-CB86E0F22232}">
      <dgm:prSet/>
      <dgm:spPr/>
      <dgm:t>
        <a:bodyPr/>
        <a:lstStyle/>
        <a:p>
          <a:endParaRPr lang="en-US"/>
        </a:p>
      </dgm:t>
    </dgm:pt>
    <dgm:pt modelId="{A8E401D8-4B1D-524D-BE52-7046230FCFAA}">
      <dgm:prSet phldrT="[Text]"/>
      <dgm:spPr/>
      <dgm:t>
        <a:bodyPr/>
        <a:lstStyle/>
        <a:p>
          <a:r>
            <a:rPr lang="en-US" dirty="0"/>
            <a:t>RNA work</a:t>
          </a:r>
        </a:p>
      </dgm:t>
    </dgm:pt>
    <dgm:pt modelId="{570AF177-73EE-AA4D-987C-5BB01AF19FDB}" type="parTrans" cxnId="{F2C74507-00AD-FA4B-B718-B38A769EA72F}">
      <dgm:prSet/>
      <dgm:spPr/>
      <dgm:t>
        <a:bodyPr/>
        <a:lstStyle/>
        <a:p>
          <a:endParaRPr lang="en-US"/>
        </a:p>
      </dgm:t>
    </dgm:pt>
    <dgm:pt modelId="{6AFEE7AB-9049-BF4A-8714-04E390DBE91F}" type="sibTrans" cxnId="{F2C74507-00AD-FA4B-B718-B38A769EA72F}">
      <dgm:prSet/>
      <dgm:spPr/>
      <dgm:t>
        <a:bodyPr/>
        <a:lstStyle/>
        <a:p>
          <a:endParaRPr lang="en-US"/>
        </a:p>
      </dgm:t>
    </dgm:pt>
    <dgm:pt modelId="{81F0493D-6B07-C446-BE84-15F0301BD43E}">
      <dgm:prSet phldrT="[Text]"/>
      <dgm:spPr/>
      <dgm:t>
        <a:bodyPr/>
        <a:lstStyle/>
        <a:p>
          <a:r>
            <a:rPr lang="en-US" dirty="0"/>
            <a:t>Cell Assays</a:t>
          </a:r>
        </a:p>
      </dgm:t>
    </dgm:pt>
    <dgm:pt modelId="{1D142C3B-315C-CF4E-96FA-440AB31937DB}" type="parTrans" cxnId="{7183194C-E980-FC40-961C-3CC2D74494EA}">
      <dgm:prSet/>
      <dgm:spPr/>
      <dgm:t>
        <a:bodyPr/>
        <a:lstStyle/>
        <a:p>
          <a:endParaRPr lang="en-US"/>
        </a:p>
      </dgm:t>
    </dgm:pt>
    <dgm:pt modelId="{1A36EC48-7D3E-E842-A5A1-313515A1832B}" type="sibTrans" cxnId="{7183194C-E980-FC40-961C-3CC2D74494EA}">
      <dgm:prSet/>
      <dgm:spPr/>
      <dgm:t>
        <a:bodyPr/>
        <a:lstStyle/>
        <a:p>
          <a:endParaRPr lang="en-US"/>
        </a:p>
      </dgm:t>
    </dgm:pt>
    <dgm:pt modelId="{22D00B37-4CBC-3B4E-931F-A4DB54D0F410}">
      <dgm:prSet phldrT="[Text]"/>
      <dgm:spPr/>
      <dgm:t>
        <a:bodyPr/>
        <a:lstStyle/>
        <a:p>
          <a:endParaRPr lang="en-US" dirty="0"/>
        </a:p>
      </dgm:t>
    </dgm:pt>
    <dgm:pt modelId="{0027AF88-2D15-3944-A719-9F0E57DC1269}" type="parTrans" cxnId="{40BA2DDC-0074-1845-8F30-7554B1DF9E7D}">
      <dgm:prSet/>
      <dgm:spPr/>
      <dgm:t>
        <a:bodyPr/>
        <a:lstStyle/>
        <a:p>
          <a:endParaRPr lang="en-US"/>
        </a:p>
      </dgm:t>
    </dgm:pt>
    <dgm:pt modelId="{D91BD791-C4C6-1743-8708-99F1CE3DE7C1}" type="sibTrans" cxnId="{40BA2DDC-0074-1845-8F30-7554B1DF9E7D}">
      <dgm:prSet/>
      <dgm:spPr/>
      <dgm:t>
        <a:bodyPr/>
        <a:lstStyle/>
        <a:p>
          <a:endParaRPr lang="en-US"/>
        </a:p>
      </dgm:t>
    </dgm:pt>
    <dgm:pt modelId="{7649BC61-59B1-A442-896A-17B1B3F9E33D}">
      <dgm:prSet phldrT="[Text]"/>
      <dgm:spPr/>
      <dgm:t>
        <a:bodyPr/>
        <a:lstStyle/>
        <a:p>
          <a:r>
            <a:rPr lang="en-US" dirty="0"/>
            <a:t>Sterile</a:t>
          </a:r>
        </a:p>
      </dgm:t>
    </dgm:pt>
    <dgm:pt modelId="{C20489F5-9ED7-FE49-9EBE-D8EBF4BB3F2D}" type="parTrans" cxnId="{777A264A-44AF-FC46-8A45-0BC87669A401}">
      <dgm:prSet/>
      <dgm:spPr/>
      <dgm:t>
        <a:bodyPr/>
        <a:lstStyle/>
        <a:p>
          <a:endParaRPr lang="en-US"/>
        </a:p>
      </dgm:t>
    </dgm:pt>
    <dgm:pt modelId="{9B37539A-3F18-AE4E-8DF9-180D546D5D05}" type="sibTrans" cxnId="{777A264A-44AF-FC46-8A45-0BC87669A401}">
      <dgm:prSet/>
      <dgm:spPr/>
      <dgm:t>
        <a:bodyPr/>
        <a:lstStyle/>
        <a:p>
          <a:endParaRPr lang="en-US"/>
        </a:p>
      </dgm:t>
    </dgm:pt>
    <dgm:pt modelId="{7D2A09D0-DCCF-F546-9BDA-9887AAAAA400}">
      <dgm:prSet phldrT="[Text]"/>
      <dgm:spPr/>
      <dgm:t>
        <a:bodyPr/>
        <a:lstStyle/>
        <a:p>
          <a:endParaRPr lang="en-US" dirty="0"/>
        </a:p>
      </dgm:t>
    </dgm:pt>
    <dgm:pt modelId="{8736F173-DCCD-5146-8101-6998EA7BCD3B}" type="parTrans" cxnId="{2DD569F2-79C4-084B-B9D1-7F8A5418EEF1}">
      <dgm:prSet/>
      <dgm:spPr/>
      <dgm:t>
        <a:bodyPr/>
        <a:lstStyle/>
        <a:p>
          <a:endParaRPr lang="en-US"/>
        </a:p>
      </dgm:t>
    </dgm:pt>
    <dgm:pt modelId="{F24E60C3-7D36-324F-B522-145C754DFF39}" type="sibTrans" cxnId="{2DD569F2-79C4-084B-B9D1-7F8A5418EEF1}">
      <dgm:prSet/>
      <dgm:spPr/>
      <dgm:t>
        <a:bodyPr/>
        <a:lstStyle/>
        <a:p>
          <a:endParaRPr lang="en-US"/>
        </a:p>
      </dgm:t>
    </dgm:pt>
    <dgm:pt modelId="{9437F1F5-B372-0340-B645-6FC5CF7EB676}">
      <dgm:prSet phldrT="[Text]"/>
      <dgm:spPr/>
      <dgm:t>
        <a:bodyPr/>
        <a:lstStyle/>
        <a:p>
          <a:r>
            <a:rPr lang="en-US" dirty="0"/>
            <a:t>Non-hazardous</a:t>
          </a:r>
        </a:p>
      </dgm:t>
    </dgm:pt>
    <dgm:pt modelId="{A9FAA99F-2685-EB4F-BAEF-E6BC40E655F3}" type="parTrans" cxnId="{80F49D48-98D0-2D4D-85D8-3BCE48C76685}">
      <dgm:prSet/>
      <dgm:spPr/>
      <dgm:t>
        <a:bodyPr/>
        <a:lstStyle/>
        <a:p>
          <a:endParaRPr lang="en-US"/>
        </a:p>
      </dgm:t>
    </dgm:pt>
    <dgm:pt modelId="{588343C5-8859-894C-9388-AF67E1F79B95}" type="sibTrans" cxnId="{80F49D48-98D0-2D4D-85D8-3BCE48C76685}">
      <dgm:prSet/>
      <dgm:spPr/>
      <dgm:t>
        <a:bodyPr/>
        <a:lstStyle/>
        <a:p>
          <a:endParaRPr lang="en-US"/>
        </a:p>
      </dgm:t>
    </dgm:pt>
    <dgm:pt modelId="{3C74A0FF-9AFD-934A-A3ED-9D5B246D7FE9}">
      <dgm:prSet phldrT="[Text]"/>
      <dgm:spPr/>
      <dgm:t>
        <a:bodyPr/>
        <a:lstStyle/>
        <a:p>
          <a:r>
            <a:rPr lang="en-US" dirty="0"/>
            <a:t>Non-hazardous</a:t>
          </a:r>
        </a:p>
      </dgm:t>
    </dgm:pt>
    <dgm:pt modelId="{B27E3817-0798-CC41-B918-5A8C648A02FF}" type="parTrans" cxnId="{07251893-23A5-8F48-B7DE-D83714A9F396}">
      <dgm:prSet/>
      <dgm:spPr/>
      <dgm:t>
        <a:bodyPr/>
        <a:lstStyle/>
        <a:p>
          <a:endParaRPr lang="en-US"/>
        </a:p>
      </dgm:t>
    </dgm:pt>
    <dgm:pt modelId="{7C469319-3D40-C34D-A14D-787A383F2CE3}" type="sibTrans" cxnId="{07251893-23A5-8F48-B7DE-D83714A9F396}">
      <dgm:prSet/>
      <dgm:spPr/>
      <dgm:t>
        <a:bodyPr/>
        <a:lstStyle/>
        <a:p>
          <a:endParaRPr lang="en-US"/>
        </a:p>
      </dgm:t>
    </dgm:pt>
    <dgm:pt modelId="{ED6BA0B4-E6E6-4141-80A5-EE10AA466979}">
      <dgm:prSet phldrT="[Text]"/>
      <dgm:spPr/>
      <dgm:t>
        <a:bodyPr/>
        <a:lstStyle/>
        <a:p>
          <a:r>
            <a:rPr lang="en-US" dirty="0"/>
            <a:t>Sterile</a:t>
          </a:r>
        </a:p>
      </dgm:t>
    </dgm:pt>
    <dgm:pt modelId="{D4957138-0AAE-F34D-91C3-4747A9D989F3}" type="parTrans" cxnId="{F66238D6-C12B-ED40-B851-B6BEF3CFC439}">
      <dgm:prSet/>
      <dgm:spPr/>
      <dgm:t>
        <a:bodyPr/>
        <a:lstStyle/>
        <a:p>
          <a:endParaRPr lang="en-US"/>
        </a:p>
      </dgm:t>
    </dgm:pt>
    <dgm:pt modelId="{15225CCE-19FB-214A-BCB8-728FBF2E4542}" type="sibTrans" cxnId="{F66238D6-C12B-ED40-B851-B6BEF3CFC439}">
      <dgm:prSet/>
      <dgm:spPr/>
      <dgm:t>
        <a:bodyPr/>
        <a:lstStyle/>
        <a:p>
          <a:endParaRPr lang="en-US"/>
        </a:p>
      </dgm:t>
    </dgm:pt>
    <dgm:pt modelId="{EA6926D1-2A8A-1648-A7BF-956CE27174FD}">
      <dgm:prSet phldrT="[Text]"/>
      <dgm:spPr/>
      <dgm:t>
        <a:bodyPr/>
        <a:lstStyle/>
        <a:p>
          <a:r>
            <a:rPr lang="en-US" dirty="0"/>
            <a:t>Non-infectious </a:t>
          </a:r>
          <a:br>
            <a:rPr lang="en-US" dirty="0"/>
          </a:br>
          <a:r>
            <a:rPr lang="en-US" dirty="0"/>
            <a:t>(</a:t>
          </a:r>
          <a:r>
            <a:rPr lang="en-US" b="1" dirty="0"/>
            <a:t>no BSL2</a:t>
          </a:r>
          <a:r>
            <a:rPr lang="en-US" dirty="0"/>
            <a:t>)</a:t>
          </a:r>
        </a:p>
      </dgm:t>
    </dgm:pt>
    <dgm:pt modelId="{47DEEFB3-70C1-EF47-A101-96BC48F5982D}" type="parTrans" cxnId="{7EE7DDD3-1711-FD46-82CD-5DB8D5280FB2}">
      <dgm:prSet/>
      <dgm:spPr/>
      <dgm:t>
        <a:bodyPr/>
        <a:lstStyle/>
        <a:p>
          <a:endParaRPr lang="en-US"/>
        </a:p>
      </dgm:t>
    </dgm:pt>
    <dgm:pt modelId="{7D0AAE96-DAAB-E942-81C5-540209F88999}" type="sibTrans" cxnId="{7EE7DDD3-1711-FD46-82CD-5DB8D5280FB2}">
      <dgm:prSet/>
      <dgm:spPr/>
      <dgm:t>
        <a:bodyPr/>
        <a:lstStyle/>
        <a:p>
          <a:endParaRPr lang="en-US"/>
        </a:p>
      </dgm:t>
    </dgm:pt>
    <dgm:pt modelId="{984A6D66-6D9D-8D4D-B319-45FA11B9B413}" type="pres">
      <dgm:prSet presAssocID="{1AB7C5CC-4956-7341-A543-B162162EE633}" presName="Name0" presStyleCnt="0">
        <dgm:presLayoutVars>
          <dgm:dir/>
          <dgm:animLvl val="lvl"/>
          <dgm:resizeHandles val="exact"/>
        </dgm:presLayoutVars>
      </dgm:prSet>
      <dgm:spPr/>
    </dgm:pt>
    <dgm:pt modelId="{F6BBAC80-0657-E440-BCC1-B78E793C808A}" type="pres">
      <dgm:prSet presAssocID="{99B9371D-5572-EF4F-A4BA-A57007ADBE9C}" presName="composite" presStyleCnt="0"/>
      <dgm:spPr/>
    </dgm:pt>
    <dgm:pt modelId="{DC3493A8-766B-244C-AF39-6042389741A7}" type="pres">
      <dgm:prSet presAssocID="{99B9371D-5572-EF4F-A4BA-A57007ADBE9C}" presName="parTx" presStyleLbl="alignNode1" presStyleIdx="0" presStyleCnt="3">
        <dgm:presLayoutVars>
          <dgm:chMax val="0"/>
          <dgm:chPref val="0"/>
          <dgm:bulletEnabled val="1"/>
        </dgm:presLayoutVars>
      </dgm:prSet>
      <dgm:spPr/>
    </dgm:pt>
    <dgm:pt modelId="{428E53BA-CB73-1D41-9235-A1369BDA7BCD}" type="pres">
      <dgm:prSet presAssocID="{99B9371D-5572-EF4F-A4BA-A57007ADBE9C}" presName="desTx" presStyleLbl="alignAccFollowNode1" presStyleIdx="0" presStyleCnt="3">
        <dgm:presLayoutVars>
          <dgm:bulletEnabled val="1"/>
        </dgm:presLayoutVars>
      </dgm:prSet>
      <dgm:spPr/>
    </dgm:pt>
    <dgm:pt modelId="{2912F655-8848-144E-983E-A0E1C5B279EE}" type="pres">
      <dgm:prSet presAssocID="{2A210512-A7E5-A045-9358-B914AECFD6FC}" presName="space" presStyleCnt="0"/>
      <dgm:spPr/>
    </dgm:pt>
    <dgm:pt modelId="{E8A8F1BA-AF4C-F14B-AF2C-C04EB0874281}" type="pres">
      <dgm:prSet presAssocID="{5C2411BD-DBA4-254B-8CB2-FC1CF3694A8D}" presName="composite" presStyleCnt="0"/>
      <dgm:spPr/>
    </dgm:pt>
    <dgm:pt modelId="{6758CA88-1D20-AC42-BDF3-4A374C97F040}" type="pres">
      <dgm:prSet presAssocID="{5C2411BD-DBA4-254B-8CB2-FC1CF3694A8D}" presName="parTx" presStyleLbl="alignNode1" presStyleIdx="1" presStyleCnt="3">
        <dgm:presLayoutVars>
          <dgm:chMax val="0"/>
          <dgm:chPref val="0"/>
          <dgm:bulletEnabled val="1"/>
        </dgm:presLayoutVars>
      </dgm:prSet>
      <dgm:spPr/>
    </dgm:pt>
    <dgm:pt modelId="{128B4BBA-482C-D74C-BAF4-81AAEC3FD27A}" type="pres">
      <dgm:prSet presAssocID="{5C2411BD-DBA4-254B-8CB2-FC1CF3694A8D}" presName="desTx" presStyleLbl="alignAccFollowNode1" presStyleIdx="1" presStyleCnt="3">
        <dgm:presLayoutVars>
          <dgm:bulletEnabled val="1"/>
        </dgm:presLayoutVars>
      </dgm:prSet>
      <dgm:spPr/>
    </dgm:pt>
    <dgm:pt modelId="{0FC7486D-2339-DE46-B983-D1CDD5C5343B}" type="pres">
      <dgm:prSet presAssocID="{02AB3982-DB8E-824A-B30D-D92300606DFF}" presName="space" presStyleCnt="0"/>
      <dgm:spPr/>
    </dgm:pt>
    <dgm:pt modelId="{CEED8EBA-DCDA-7C42-A697-0B8F16599999}" type="pres">
      <dgm:prSet presAssocID="{67311E21-225F-FE49-93A5-9806FD007443}" presName="composite" presStyleCnt="0"/>
      <dgm:spPr/>
    </dgm:pt>
    <dgm:pt modelId="{36AD878A-64A1-A74F-994E-D380936CADA3}" type="pres">
      <dgm:prSet presAssocID="{67311E21-225F-FE49-93A5-9806FD007443}" presName="parTx" presStyleLbl="alignNode1" presStyleIdx="2" presStyleCnt="3">
        <dgm:presLayoutVars>
          <dgm:chMax val="0"/>
          <dgm:chPref val="0"/>
          <dgm:bulletEnabled val="1"/>
        </dgm:presLayoutVars>
      </dgm:prSet>
      <dgm:spPr/>
    </dgm:pt>
    <dgm:pt modelId="{6E56CAA4-6F5B-D443-91EC-3FB1A0E8D2A9}" type="pres">
      <dgm:prSet presAssocID="{67311E21-225F-FE49-93A5-9806FD007443}" presName="desTx" presStyleLbl="alignAccFollowNode1" presStyleIdx="2" presStyleCnt="3">
        <dgm:presLayoutVars>
          <dgm:bulletEnabled val="1"/>
        </dgm:presLayoutVars>
      </dgm:prSet>
      <dgm:spPr/>
    </dgm:pt>
  </dgm:ptLst>
  <dgm:cxnLst>
    <dgm:cxn modelId="{F2C74507-00AD-FA4B-B718-B38A769EA72F}" srcId="{99B9371D-5572-EF4F-A4BA-A57007ADBE9C}" destId="{A8E401D8-4B1D-524D-BE52-7046230FCFAA}" srcOrd="4" destOrd="0" parTransId="{570AF177-73EE-AA4D-987C-5BB01AF19FDB}" sibTransId="{6AFEE7AB-9049-BF4A-8714-04E390DBE91F}"/>
    <dgm:cxn modelId="{183DD317-356D-6C45-9351-A227C9105562}" type="presOf" srcId="{99B9371D-5572-EF4F-A4BA-A57007ADBE9C}" destId="{DC3493A8-766B-244C-AF39-6042389741A7}" srcOrd="0" destOrd="0" presId="urn:microsoft.com/office/officeart/2005/8/layout/hList1"/>
    <dgm:cxn modelId="{769AC61F-6AA6-E54D-8828-1E4AA6DA43B4}" type="presOf" srcId="{9437F1F5-B372-0340-B645-6FC5CF7EB676}" destId="{428E53BA-CB73-1D41-9235-A1369BDA7BCD}" srcOrd="0" destOrd="1" presId="urn:microsoft.com/office/officeart/2005/8/layout/hList1"/>
    <dgm:cxn modelId="{C49AD123-6D4E-A44A-97EF-0D02A2810D9E}" type="presOf" srcId="{93EEDAB1-7D8C-8247-A674-0EEFE8F62682}" destId="{6E56CAA4-6F5B-D443-91EC-3FB1A0E8D2A9}" srcOrd="0" destOrd="0" presId="urn:microsoft.com/office/officeart/2005/8/layout/hList1"/>
    <dgm:cxn modelId="{6FF9E22C-5CD8-2943-91F5-A3CE8AB5161C}" type="presOf" srcId="{81F0493D-6B07-C446-BE84-15F0301BD43E}" destId="{428E53BA-CB73-1D41-9235-A1369BDA7BCD}" srcOrd="0" destOrd="5" presId="urn:microsoft.com/office/officeart/2005/8/layout/hList1"/>
    <dgm:cxn modelId="{2ACF432E-7DC8-F04F-85AE-3FB59FD0BF0D}" type="presOf" srcId="{7649BC61-59B1-A442-896A-17B1B3F9E33D}" destId="{128B4BBA-482C-D74C-BAF4-81AAEC3FD27A}" srcOrd="0" destOrd="2" presId="urn:microsoft.com/office/officeart/2005/8/layout/hList1"/>
    <dgm:cxn modelId="{4E085333-1E1B-EC4A-9A5D-28686A74094E}" type="presOf" srcId="{B26A248D-2F81-F349-9218-2289114E65ED}" destId="{428E53BA-CB73-1D41-9235-A1369BDA7BCD}" srcOrd="0" destOrd="0" presId="urn:microsoft.com/office/officeart/2005/8/layout/hList1"/>
    <dgm:cxn modelId="{33AC5F33-3019-4D45-88A2-A201EE1A2938}" srcId="{99B9371D-5572-EF4F-A4BA-A57007ADBE9C}" destId="{B26A248D-2F81-F349-9218-2289114E65ED}" srcOrd="0" destOrd="0" parTransId="{31175D63-781B-7B45-9E40-169308FCB9F4}" sibTransId="{3A80C78C-85DB-9543-B2EB-41363AE1E4F5}"/>
    <dgm:cxn modelId="{3B6D7F37-51E8-1A42-86CF-2300EA758D90}" type="presOf" srcId="{3C74A0FF-9AFD-934A-A3ED-9D5B246D7FE9}" destId="{128B4BBA-482C-D74C-BAF4-81AAEC3FD27A}" srcOrd="0" destOrd="1" presId="urn:microsoft.com/office/officeart/2005/8/layout/hList1"/>
    <dgm:cxn modelId="{80F49D48-98D0-2D4D-85D8-3BCE48C76685}" srcId="{99B9371D-5572-EF4F-A4BA-A57007ADBE9C}" destId="{9437F1F5-B372-0340-B645-6FC5CF7EB676}" srcOrd="1" destOrd="0" parTransId="{A9FAA99F-2685-EB4F-BAEF-E6BC40E655F3}" sibTransId="{588343C5-8859-894C-9388-AF67E1F79B95}"/>
    <dgm:cxn modelId="{777A264A-44AF-FC46-8A45-0BC87669A401}" srcId="{5C2411BD-DBA4-254B-8CB2-FC1CF3694A8D}" destId="{7649BC61-59B1-A442-896A-17B1B3F9E33D}" srcOrd="2" destOrd="0" parTransId="{C20489F5-9ED7-FE49-9EBE-D8EBF4BB3F2D}" sibTransId="{9B37539A-3F18-AE4E-8DF9-180D546D5D05}"/>
    <dgm:cxn modelId="{7183194C-E980-FC40-961C-3CC2D74494EA}" srcId="{99B9371D-5572-EF4F-A4BA-A57007ADBE9C}" destId="{81F0493D-6B07-C446-BE84-15F0301BD43E}" srcOrd="5" destOrd="0" parTransId="{1D142C3B-315C-CF4E-96FA-440AB31937DB}" sibTransId="{1A36EC48-7D3E-E842-A5A1-313515A1832B}"/>
    <dgm:cxn modelId="{07F49E62-C964-E14B-BFCD-5E9E50BCF08A}" type="presOf" srcId="{ED6BA0B4-E6E6-4141-80A5-EE10AA466979}" destId="{6E56CAA4-6F5B-D443-91EC-3FB1A0E8D2A9}" srcOrd="0" destOrd="1" presId="urn:microsoft.com/office/officeart/2005/8/layout/hList1"/>
    <dgm:cxn modelId="{CE833F67-B04B-2C47-B688-8FB0BBECB52E}" srcId="{1AB7C5CC-4956-7341-A543-B162162EE633}" destId="{5C2411BD-DBA4-254B-8CB2-FC1CF3694A8D}" srcOrd="1" destOrd="0" parTransId="{D5615FD6-7431-7A4D-B48B-2D65994C8987}" sibTransId="{02AB3982-DB8E-824A-B30D-D92300606DFF}"/>
    <dgm:cxn modelId="{DA09FB72-3C8C-3A4D-AB52-C0BF31962A59}" type="presOf" srcId="{5C2411BD-DBA4-254B-8CB2-FC1CF3694A8D}" destId="{6758CA88-1D20-AC42-BDF3-4A374C97F040}" srcOrd="0" destOrd="0" presId="urn:microsoft.com/office/officeart/2005/8/layout/hList1"/>
    <dgm:cxn modelId="{4DE57B87-F8DA-FC42-B483-773EC5729149}" type="presOf" srcId="{EA6926D1-2A8A-1648-A7BF-956CE27174FD}" destId="{128B4BBA-482C-D74C-BAF4-81AAEC3FD27A}" srcOrd="0" destOrd="0" presId="urn:microsoft.com/office/officeart/2005/8/layout/hList1"/>
    <dgm:cxn modelId="{302A7E89-5050-4E40-922C-BA4DFCFA45B3}" srcId="{5C2411BD-DBA4-254B-8CB2-FC1CF3694A8D}" destId="{09F21D0B-2803-E446-A743-524D5CA63131}" srcOrd="4" destOrd="0" parTransId="{65195041-EDCA-514C-A645-450ACC386FC2}" sibTransId="{0A0E2B7F-F84B-F044-8D81-227D21130EF9}"/>
    <dgm:cxn modelId="{B318848B-005B-FD4B-928F-F4D9ADF1780E}" type="presOf" srcId="{CDE83A97-5257-F248-AEE9-F2875D2FFE4D}" destId="{428E53BA-CB73-1D41-9235-A1369BDA7BCD}" srcOrd="0" destOrd="2" presId="urn:microsoft.com/office/officeart/2005/8/layout/hList1"/>
    <dgm:cxn modelId="{69FD6C92-8355-7A4F-9EFE-7675B758C682}" type="presOf" srcId="{09F21D0B-2803-E446-A743-524D5CA63131}" destId="{128B4BBA-482C-D74C-BAF4-81AAEC3FD27A}" srcOrd="0" destOrd="4" presId="urn:microsoft.com/office/officeart/2005/8/layout/hList1"/>
    <dgm:cxn modelId="{07251893-23A5-8F48-B7DE-D83714A9F396}" srcId="{5C2411BD-DBA4-254B-8CB2-FC1CF3694A8D}" destId="{3C74A0FF-9AFD-934A-A3ED-9D5B246D7FE9}" srcOrd="1" destOrd="0" parTransId="{B27E3817-0798-CC41-B918-5A8C648A02FF}" sibTransId="{7C469319-3D40-C34D-A14D-787A383F2CE3}"/>
    <dgm:cxn modelId="{D4AF619E-FA6C-8D40-91E5-3A6DDC94DB59}" type="presOf" srcId="{A8E401D8-4B1D-524D-BE52-7046230FCFAA}" destId="{428E53BA-CB73-1D41-9235-A1369BDA7BCD}" srcOrd="0" destOrd="4" presId="urn:microsoft.com/office/officeart/2005/8/layout/hList1"/>
    <dgm:cxn modelId="{94FCF3A2-D3D1-694C-9DA8-389A32B854C5}" type="presOf" srcId="{22D00B37-4CBC-3B4E-931F-A4DB54D0F410}" destId="{428E53BA-CB73-1D41-9235-A1369BDA7BCD}" srcOrd="0" destOrd="3" presId="urn:microsoft.com/office/officeart/2005/8/layout/hList1"/>
    <dgm:cxn modelId="{98C0F8A4-ED8F-664F-85BF-C941CA268934}" type="presOf" srcId="{67311E21-225F-FE49-93A5-9806FD007443}" destId="{36AD878A-64A1-A74F-994E-D380936CADA3}" srcOrd="0" destOrd="0" presId="urn:microsoft.com/office/officeart/2005/8/layout/hList1"/>
    <dgm:cxn modelId="{DAAED6B9-4E3B-E744-AB59-75B8535D215E}" type="presOf" srcId="{7D2A09D0-DCCF-F546-9BDA-9887AAAAA400}" destId="{128B4BBA-482C-D74C-BAF4-81AAEC3FD27A}" srcOrd="0" destOrd="3" presId="urn:microsoft.com/office/officeart/2005/8/layout/hList1"/>
    <dgm:cxn modelId="{433172CD-499D-9B49-8217-9C76A91D38B4}" type="presOf" srcId="{1AB7C5CC-4956-7341-A543-B162162EE633}" destId="{984A6D66-6D9D-8D4D-B319-45FA11B9B413}" srcOrd="0" destOrd="0" presId="urn:microsoft.com/office/officeart/2005/8/layout/hList1"/>
    <dgm:cxn modelId="{7EE7DDD3-1711-FD46-82CD-5DB8D5280FB2}" srcId="{5C2411BD-DBA4-254B-8CB2-FC1CF3694A8D}" destId="{EA6926D1-2A8A-1648-A7BF-956CE27174FD}" srcOrd="0" destOrd="0" parTransId="{47DEEFB3-70C1-EF47-A101-96BC48F5982D}" sibTransId="{7D0AAE96-DAAB-E942-81C5-540209F88999}"/>
    <dgm:cxn modelId="{F66238D6-C12B-ED40-B851-B6BEF3CFC439}" srcId="{67311E21-225F-FE49-93A5-9806FD007443}" destId="{ED6BA0B4-E6E6-4141-80A5-EE10AA466979}" srcOrd="1" destOrd="0" parTransId="{D4957138-0AAE-F34D-91C3-4747A9D989F3}" sibTransId="{15225CCE-19FB-214A-BCB8-728FBF2E4542}"/>
    <dgm:cxn modelId="{25CD08D7-459A-194F-9A8C-A392D3A3B692}" srcId="{1AB7C5CC-4956-7341-A543-B162162EE633}" destId="{99B9371D-5572-EF4F-A4BA-A57007ADBE9C}" srcOrd="0" destOrd="0" parTransId="{087AD73F-451C-1B4D-99BB-D54B32F9B99B}" sibTransId="{2A210512-A7E5-A045-9358-B914AECFD6FC}"/>
    <dgm:cxn modelId="{40BA2DDC-0074-1845-8F30-7554B1DF9E7D}" srcId="{99B9371D-5572-EF4F-A4BA-A57007ADBE9C}" destId="{22D00B37-4CBC-3B4E-931F-A4DB54D0F410}" srcOrd="3" destOrd="0" parTransId="{0027AF88-2D15-3944-A719-9F0E57DC1269}" sibTransId="{D91BD791-C4C6-1743-8708-99F1CE3DE7C1}"/>
    <dgm:cxn modelId="{F504D6EE-3326-7248-984D-118A5A92FC7D}" srcId="{67311E21-225F-FE49-93A5-9806FD007443}" destId="{93EEDAB1-7D8C-8247-A674-0EEFE8F62682}" srcOrd="0" destOrd="0" parTransId="{A9664BD7-25B0-8C40-B372-1BC1C9B1D9ED}" sibTransId="{9E024573-152F-DB4B-B58E-49BD0A2EF1F4}"/>
    <dgm:cxn modelId="{2DD569F2-79C4-084B-B9D1-7F8A5418EEF1}" srcId="{5C2411BD-DBA4-254B-8CB2-FC1CF3694A8D}" destId="{7D2A09D0-DCCF-F546-9BDA-9887AAAAA400}" srcOrd="3" destOrd="0" parTransId="{8736F173-DCCD-5146-8101-6998EA7BCD3B}" sibTransId="{F24E60C3-7D36-324F-B522-145C754DFF39}"/>
    <dgm:cxn modelId="{3BF229F8-4E76-814F-A66C-CB86E0F22232}" srcId="{99B9371D-5572-EF4F-A4BA-A57007ADBE9C}" destId="{CDE83A97-5257-F248-AEE9-F2875D2FFE4D}" srcOrd="2" destOrd="0" parTransId="{322EFEC4-A13C-9E48-81F4-88632A13C872}" sibTransId="{12B21DC6-1DD2-B64D-8B4F-CF0B55A3E6FC}"/>
    <dgm:cxn modelId="{0F3D2EFA-5928-C24F-B86F-F0D31673711B}" srcId="{1AB7C5CC-4956-7341-A543-B162162EE633}" destId="{67311E21-225F-FE49-93A5-9806FD007443}" srcOrd="2" destOrd="0" parTransId="{8FACC5C4-D76D-2047-935C-D6B0EF476D70}" sibTransId="{DF502818-E2D9-6D4A-A09E-E734B1957C3D}"/>
    <dgm:cxn modelId="{C14AEA16-84E5-F040-AE68-FC99226A9F18}" type="presParOf" srcId="{984A6D66-6D9D-8D4D-B319-45FA11B9B413}" destId="{F6BBAC80-0657-E440-BCC1-B78E793C808A}" srcOrd="0" destOrd="0" presId="urn:microsoft.com/office/officeart/2005/8/layout/hList1"/>
    <dgm:cxn modelId="{51354718-9B26-104B-B7B7-22A531FE22F1}" type="presParOf" srcId="{F6BBAC80-0657-E440-BCC1-B78E793C808A}" destId="{DC3493A8-766B-244C-AF39-6042389741A7}" srcOrd="0" destOrd="0" presId="urn:microsoft.com/office/officeart/2005/8/layout/hList1"/>
    <dgm:cxn modelId="{10475CB3-BF78-7E4F-A2A3-3D7FEB6E9328}" type="presParOf" srcId="{F6BBAC80-0657-E440-BCC1-B78E793C808A}" destId="{428E53BA-CB73-1D41-9235-A1369BDA7BCD}" srcOrd="1" destOrd="0" presId="urn:microsoft.com/office/officeart/2005/8/layout/hList1"/>
    <dgm:cxn modelId="{721C83AA-99E4-BE43-9711-90B8DBC28EFC}" type="presParOf" srcId="{984A6D66-6D9D-8D4D-B319-45FA11B9B413}" destId="{2912F655-8848-144E-983E-A0E1C5B279EE}" srcOrd="1" destOrd="0" presId="urn:microsoft.com/office/officeart/2005/8/layout/hList1"/>
    <dgm:cxn modelId="{B4189B5E-D97B-D04E-865B-4CC05E1617F2}" type="presParOf" srcId="{984A6D66-6D9D-8D4D-B319-45FA11B9B413}" destId="{E8A8F1BA-AF4C-F14B-AF2C-C04EB0874281}" srcOrd="2" destOrd="0" presId="urn:microsoft.com/office/officeart/2005/8/layout/hList1"/>
    <dgm:cxn modelId="{6386BE68-DA8C-7F48-A5C6-5263DBB3E49E}" type="presParOf" srcId="{E8A8F1BA-AF4C-F14B-AF2C-C04EB0874281}" destId="{6758CA88-1D20-AC42-BDF3-4A374C97F040}" srcOrd="0" destOrd="0" presId="urn:microsoft.com/office/officeart/2005/8/layout/hList1"/>
    <dgm:cxn modelId="{5CDEAA99-8992-2843-ABBF-13460B85112A}" type="presParOf" srcId="{E8A8F1BA-AF4C-F14B-AF2C-C04EB0874281}" destId="{128B4BBA-482C-D74C-BAF4-81AAEC3FD27A}" srcOrd="1" destOrd="0" presId="urn:microsoft.com/office/officeart/2005/8/layout/hList1"/>
    <dgm:cxn modelId="{BFB7C866-EC6B-7842-80AD-DD7AA45685C6}" type="presParOf" srcId="{984A6D66-6D9D-8D4D-B319-45FA11B9B413}" destId="{0FC7486D-2339-DE46-B983-D1CDD5C5343B}" srcOrd="3" destOrd="0" presId="urn:microsoft.com/office/officeart/2005/8/layout/hList1"/>
    <dgm:cxn modelId="{CEBB642A-88B5-0040-B616-9B78B0B0C9C9}" type="presParOf" srcId="{984A6D66-6D9D-8D4D-B319-45FA11B9B413}" destId="{CEED8EBA-DCDA-7C42-A697-0B8F16599999}" srcOrd="4" destOrd="0" presId="urn:microsoft.com/office/officeart/2005/8/layout/hList1"/>
    <dgm:cxn modelId="{D6F9176A-7901-B74E-9FE5-7AC2729651A0}" type="presParOf" srcId="{CEED8EBA-DCDA-7C42-A697-0B8F16599999}" destId="{36AD878A-64A1-A74F-994E-D380936CADA3}" srcOrd="0" destOrd="0" presId="urn:microsoft.com/office/officeart/2005/8/layout/hList1"/>
    <dgm:cxn modelId="{BF23C999-CB36-2943-A509-C7E8CA386DE4}" type="presParOf" srcId="{CEED8EBA-DCDA-7C42-A697-0B8F16599999}" destId="{6E56CAA4-6F5B-D443-91EC-3FB1A0E8D2A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493A8-766B-244C-AF39-6042389741A7}">
      <dsp:nvSpPr>
        <dsp:cNvPr id="0" name=""/>
        <dsp:cNvSpPr/>
      </dsp:nvSpPr>
      <dsp:spPr>
        <a:xfrm>
          <a:off x="3143" y="399623"/>
          <a:ext cx="3064668" cy="122586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Aria Assembly 5-Laser</a:t>
          </a:r>
          <a:br>
            <a:rPr lang="en-US" sz="2100" kern="1200" dirty="0"/>
          </a:br>
          <a:r>
            <a:rPr lang="en-US" sz="2100" kern="1200" dirty="0"/>
            <a:t>(no hood)</a:t>
          </a:r>
        </a:p>
      </dsp:txBody>
      <dsp:txXfrm>
        <a:off x="3143" y="399623"/>
        <a:ext cx="3064668" cy="1225867"/>
      </dsp:txXfrm>
    </dsp:sp>
    <dsp:sp modelId="{428E53BA-CB73-1D41-9235-A1369BDA7BCD}">
      <dsp:nvSpPr>
        <dsp:cNvPr id="0" name=""/>
        <dsp:cNvSpPr/>
      </dsp:nvSpPr>
      <dsp:spPr>
        <a:xfrm>
          <a:off x="3143" y="1625491"/>
          <a:ext cx="3064668" cy="219051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Non-infectious</a:t>
          </a:r>
        </a:p>
        <a:p>
          <a:pPr marL="228600" lvl="1" indent="-228600" algn="l" defTabSz="933450">
            <a:lnSpc>
              <a:spcPct val="90000"/>
            </a:lnSpc>
            <a:spcBef>
              <a:spcPct val="0"/>
            </a:spcBef>
            <a:spcAft>
              <a:spcPct val="15000"/>
            </a:spcAft>
            <a:buChar char="•"/>
          </a:pPr>
          <a:r>
            <a:rPr lang="en-US" sz="2100" kern="1200" dirty="0"/>
            <a:t>Non-hazardous</a:t>
          </a:r>
        </a:p>
        <a:p>
          <a:pPr marL="228600" lvl="1" indent="-228600" algn="l" defTabSz="933450">
            <a:lnSpc>
              <a:spcPct val="90000"/>
            </a:lnSpc>
            <a:spcBef>
              <a:spcPct val="0"/>
            </a:spcBef>
            <a:spcAft>
              <a:spcPct val="15000"/>
            </a:spcAft>
            <a:buChar char="•"/>
          </a:pPr>
          <a:r>
            <a:rPr lang="en-US" sz="2100" kern="1200" dirty="0"/>
            <a:t>Aseptic</a:t>
          </a:r>
        </a:p>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r>
            <a:rPr lang="en-US" sz="2100" kern="1200" dirty="0"/>
            <a:t>RNA work</a:t>
          </a:r>
        </a:p>
        <a:p>
          <a:pPr marL="228600" lvl="1" indent="-228600" algn="l" defTabSz="933450">
            <a:lnSpc>
              <a:spcPct val="90000"/>
            </a:lnSpc>
            <a:spcBef>
              <a:spcPct val="0"/>
            </a:spcBef>
            <a:spcAft>
              <a:spcPct val="15000"/>
            </a:spcAft>
            <a:buChar char="•"/>
          </a:pPr>
          <a:r>
            <a:rPr lang="en-US" sz="2100" kern="1200" dirty="0"/>
            <a:t>Cell Assays</a:t>
          </a:r>
        </a:p>
      </dsp:txBody>
      <dsp:txXfrm>
        <a:off x="3143" y="1625491"/>
        <a:ext cx="3064668" cy="2190510"/>
      </dsp:txXfrm>
    </dsp:sp>
    <dsp:sp modelId="{6758CA88-1D20-AC42-BDF3-4A374C97F040}">
      <dsp:nvSpPr>
        <dsp:cNvPr id="0" name=""/>
        <dsp:cNvSpPr/>
      </dsp:nvSpPr>
      <dsp:spPr>
        <a:xfrm>
          <a:off x="3496865" y="399623"/>
          <a:ext cx="3064668" cy="1225867"/>
        </a:xfrm>
        <a:prstGeom prst="rect">
          <a:avLst/>
        </a:prstGeom>
        <a:gradFill rotWithShape="0">
          <a:gsLst>
            <a:gs pos="0">
              <a:schemeClr val="accent4">
                <a:hueOff val="9849664"/>
                <a:satOff val="-13603"/>
                <a:lumOff val="-2449"/>
                <a:alphaOff val="0"/>
                <a:satMod val="103000"/>
                <a:lumMod val="102000"/>
                <a:tint val="94000"/>
              </a:schemeClr>
            </a:gs>
            <a:gs pos="50000">
              <a:schemeClr val="accent4">
                <a:hueOff val="9849664"/>
                <a:satOff val="-13603"/>
                <a:lumOff val="-2449"/>
                <a:alphaOff val="0"/>
                <a:satMod val="110000"/>
                <a:lumMod val="100000"/>
                <a:shade val="100000"/>
              </a:schemeClr>
            </a:gs>
            <a:gs pos="100000">
              <a:schemeClr val="accent4">
                <a:hueOff val="9849664"/>
                <a:satOff val="-13603"/>
                <a:lumOff val="-2449"/>
                <a:alphaOff val="0"/>
                <a:lumMod val="99000"/>
                <a:satMod val="120000"/>
                <a:shade val="78000"/>
              </a:schemeClr>
            </a:gs>
          </a:gsLst>
          <a:lin ang="5400000" scaled="0"/>
        </a:gradFill>
        <a:ln w="6350" cap="flat" cmpd="sng" algn="ctr">
          <a:solidFill>
            <a:schemeClr val="accent4">
              <a:hueOff val="9849664"/>
              <a:satOff val="-13603"/>
              <a:lumOff val="-244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Aria Assembly Hood</a:t>
          </a:r>
        </a:p>
      </dsp:txBody>
      <dsp:txXfrm>
        <a:off x="3496865" y="399623"/>
        <a:ext cx="3064668" cy="1225867"/>
      </dsp:txXfrm>
    </dsp:sp>
    <dsp:sp modelId="{128B4BBA-482C-D74C-BAF4-81AAEC3FD27A}">
      <dsp:nvSpPr>
        <dsp:cNvPr id="0" name=""/>
        <dsp:cNvSpPr/>
      </dsp:nvSpPr>
      <dsp:spPr>
        <a:xfrm>
          <a:off x="3496865" y="1625491"/>
          <a:ext cx="3064668" cy="2190510"/>
        </a:xfrm>
        <a:prstGeom prst="rect">
          <a:avLst/>
        </a:prstGeom>
        <a:solidFill>
          <a:schemeClr val="accent4">
            <a:tint val="40000"/>
            <a:alpha val="90000"/>
            <a:hueOff val="10350464"/>
            <a:satOff val="-23392"/>
            <a:lumOff val="-1740"/>
            <a:alphaOff val="0"/>
          </a:schemeClr>
        </a:solidFill>
        <a:ln w="6350" cap="flat" cmpd="sng" algn="ctr">
          <a:solidFill>
            <a:schemeClr val="accent4">
              <a:tint val="40000"/>
              <a:alpha val="90000"/>
              <a:hueOff val="10350464"/>
              <a:satOff val="-23392"/>
              <a:lumOff val="-174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Non-infectious </a:t>
          </a:r>
          <a:br>
            <a:rPr lang="en-US" sz="2100" kern="1200" dirty="0"/>
          </a:br>
          <a:r>
            <a:rPr lang="en-US" sz="2100" kern="1200" dirty="0"/>
            <a:t>(</a:t>
          </a:r>
          <a:r>
            <a:rPr lang="en-US" sz="2100" b="1" kern="1200" dirty="0"/>
            <a:t>no BSL2</a:t>
          </a:r>
          <a:r>
            <a:rPr lang="en-US" sz="2100" kern="1200" dirty="0"/>
            <a:t>)</a:t>
          </a:r>
        </a:p>
        <a:p>
          <a:pPr marL="228600" lvl="1" indent="-228600" algn="l" defTabSz="933450">
            <a:lnSpc>
              <a:spcPct val="90000"/>
            </a:lnSpc>
            <a:spcBef>
              <a:spcPct val="0"/>
            </a:spcBef>
            <a:spcAft>
              <a:spcPct val="15000"/>
            </a:spcAft>
            <a:buChar char="•"/>
          </a:pPr>
          <a:r>
            <a:rPr lang="en-US" sz="2100" kern="1200" dirty="0"/>
            <a:t>Non-hazardous</a:t>
          </a:r>
        </a:p>
        <a:p>
          <a:pPr marL="228600" lvl="1" indent="-228600" algn="l" defTabSz="933450">
            <a:lnSpc>
              <a:spcPct val="90000"/>
            </a:lnSpc>
            <a:spcBef>
              <a:spcPct val="0"/>
            </a:spcBef>
            <a:spcAft>
              <a:spcPct val="15000"/>
            </a:spcAft>
            <a:buChar char="•"/>
          </a:pPr>
          <a:r>
            <a:rPr lang="en-US" sz="2100" kern="1200" dirty="0"/>
            <a:t>Sterile</a:t>
          </a:r>
        </a:p>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r>
            <a:rPr lang="en-US" sz="2100" kern="1200" dirty="0"/>
            <a:t>Cell Culture</a:t>
          </a:r>
        </a:p>
      </dsp:txBody>
      <dsp:txXfrm>
        <a:off x="3496865" y="1625491"/>
        <a:ext cx="3064668" cy="2190510"/>
      </dsp:txXfrm>
    </dsp:sp>
    <dsp:sp modelId="{36AD878A-64A1-A74F-994E-D380936CADA3}">
      <dsp:nvSpPr>
        <dsp:cNvPr id="0" name=""/>
        <dsp:cNvSpPr/>
      </dsp:nvSpPr>
      <dsp:spPr>
        <a:xfrm>
          <a:off x="6990588" y="399623"/>
          <a:ext cx="3064668" cy="1225867"/>
        </a:xfrm>
        <a:prstGeom prst="rect">
          <a:avLst/>
        </a:prstGeom>
        <a:gradFill rotWithShape="0">
          <a:gsLst>
            <a:gs pos="0">
              <a:schemeClr val="accent4">
                <a:hueOff val="19699329"/>
                <a:satOff val="-27207"/>
                <a:lumOff val="-4899"/>
                <a:alphaOff val="0"/>
                <a:satMod val="103000"/>
                <a:lumMod val="102000"/>
                <a:tint val="94000"/>
              </a:schemeClr>
            </a:gs>
            <a:gs pos="50000">
              <a:schemeClr val="accent4">
                <a:hueOff val="19699329"/>
                <a:satOff val="-27207"/>
                <a:lumOff val="-4899"/>
                <a:alphaOff val="0"/>
                <a:satMod val="110000"/>
                <a:lumMod val="100000"/>
                <a:shade val="100000"/>
              </a:schemeClr>
            </a:gs>
            <a:gs pos="100000">
              <a:schemeClr val="accent4">
                <a:hueOff val="19699329"/>
                <a:satOff val="-27207"/>
                <a:lumOff val="-4899"/>
                <a:alphaOff val="0"/>
                <a:lumMod val="99000"/>
                <a:satMod val="120000"/>
                <a:shade val="78000"/>
              </a:schemeClr>
            </a:gs>
          </a:gsLst>
          <a:lin ang="5400000" scaled="0"/>
        </a:gradFill>
        <a:ln w="6350" cap="flat" cmpd="sng" algn="ctr">
          <a:solidFill>
            <a:schemeClr val="accent4">
              <a:hueOff val="19699329"/>
              <a:satOff val="-27207"/>
              <a:lumOff val="-489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Aria 15 &amp;</a:t>
          </a:r>
        </a:p>
        <a:p>
          <a:pPr marL="0" lvl="0" indent="0" algn="ctr" defTabSz="933450">
            <a:lnSpc>
              <a:spcPct val="90000"/>
            </a:lnSpc>
            <a:spcBef>
              <a:spcPct val="0"/>
            </a:spcBef>
            <a:spcAft>
              <a:spcPct val="35000"/>
            </a:spcAft>
            <a:buNone/>
          </a:pPr>
          <a:r>
            <a:rPr lang="en-US" sz="2100" kern="1200" dirty="0"/>
            <a:t>Aurora CS</a:t>
          </a:r>
        </a:p>
        <a:p>
          <a:pPr marL="0" lvl="0" indent="0" algn="ctr" defTabSz="933450">
            <a:lnSpc>
              <a:spcPct val="90000"/>
            </a:lnSpc>
            <a:spcBef>
              <a:spcPct val="0"/>
            </a:spcBef>
            <a:spcAft>
              <a:spcPct val="35000"/>
            </a:spcAft>
            <a:buNone/>
          </a:pPr>
          <a:r>
            <a:rPr lang="en-US" sz="2100" kern="1200" dirty="0"/>
            <a:t>(Hood)</a:t>
          </a:r>
        </a:p>
      </dsp:txBody>
      <dsp:txXfrm>
        <a:off x="6990588" y="399623"/>
        <a:ext cx="3064668" cy="1225867"/>
      </dsp:txXfrm>
    </dsp:sp>
    <dsp:sp modelId="{6E56CAA4-6F5B-D443-91EC-3FB1A0E8D2A9}">
      <dsp:nvSpPr>
        <dsp:cNvPr id="0" name=""/>
        <dsp:cNvSpPr/>
      </dsp:nvSpPr>
      <dsp:spPr>
        <a:xfrm>
          <a:off x="6990588" y="1625491"/>
          <a:ext cx="3064668" cy="2190510"/>
        </a:xfrm>
        <a:prstGeom prst="rect">
          <a:avLst/>
        </a:prstGeom>
        <a:solidFill>
          <a:schemeClr val="accent4">
            <a:tint val="40000"/>
            <a:alpha val="90000"/>
            <a:hueOff val="20700928"/>
            <a:satOff val="-46783"/>
            <a:lumOff val="-3479"/>
            <a:alphaOff val="0"/>
          </a:schemeClr>
        </a:solidFill>
        <a:ln w="6350" cap="flat" cmpd="sng" algn="ctr">
          <a:solidFill>
            <a:schemeClr val="accent4">
              <a:tint val="40000"/>
              <a:alpha val="90000"/>
              <a:hueOff val="20700928"/>
              <a:satOff val="-46783"/>
              <a:lumOff val="-3479"/>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BSL2+ or lower</a:t>
          </a:r>
        </a:p>
        <a:p>
          <a:pPr marL="228600" lvl="1" indent="-228600" algn="l" defTabSz="933450">
            <a:lnSpc>
              <a:spcPct val="90000"/>
            </a:lnSpc>
            <a:spcBef>
              <a:spcPct val="0"/>
            </a:spcBef>
            <a:spcAft>
              <a:spcPct val="15000"/>
            </a:spcAft>
            <a:buChar char="•"/>
          </a:pPr>
          <a:r>
            <a:rPr lang="en-US" sz="2100" kern="1200" dirty="0"/>
            <a:t>Sterile</a:t>
          </a:r>
        </a:p>
      </dsp:txBody>
      <dsp:txXfrm>
        <a:off x="6990588" y="1625491"/>
        <a:ext cx="3064668" cy="219051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ECD84-4D68-C947-BDC0-DA1148F97CA2}" type="datetimeFigureOut">
              <a:rPr lang="en-US" smtClean="0"/>
              <a:t>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15C96-35FC-AA46-9500-DA8D81D920D6}" type="slidenum">
              <a:rPr lang="en-US" smtClean="0"/>
              <a:t>‹#›</a:t>
            </a:fld>
            <a:endParaRPr lang="en-US"/>
          </a:p>
        </p:txBody>
      </p:sp>
    </p:spTree>
    <p:extLst>
      <p:ext uri="{BB962C8B-B14F-4D97-AF65-F5344CB8AC3E}">
        <p14:creationId xmlns:p14="http://schemas.microsoft.com/office/powerpoint/2010/main" val="2747919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1</a:t>
            </a:fld>
            <a:endParaRPr lang="en-US"/>
          </a:p>
        </p:txBody>
      </p:sp>
    </p:spTree>
    <p:extLst>
      <p:ext uri="{BB962C8B-B14F-4D97-AF65-F5344CB8AC3E}">
        <p14:creationId xmlns:p14="http://schemas.microsoft.com/office/powerpoint/2010/main" val="269537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During the sort slide:</a:t>
            </a:r>
            <a:br>
              <a:rPr lang="en-US" dirty="0"/>
            </a:br>
            <a:r>
              <a:rPr lang="en-US" dirty="0"/>
              <a:t>Nozzle choice affects time, viability, and fluidics.</a:t>
            </a:r>
          </a:p>
          <a:p>
            <a:endParaRPr lang="en-US" dirty="0"/>
          </a:p>
          <a:p>
            <a:r>
              <a:rPr lang="en-US" dirty="0"/>
              <a:t>Note also nozzle effect on volume of 1000 cells collected.</a:t>
            </a:r>
          </a:p>
          <a:p>
            <a:endParaRPr lang="en-US" dirty="0"/>
          </a:p>
          <a:p>
            <a:r>
              <a:rPr lang="en-US" dirty="0"/>
              <a:t>And stress.</a:t>
            </a:r>
          </a:p>
        </p:txBody>
      </p:sp>
      <p:sp>
        <p:nvSpPr>
          <p:cNvPr id="4" name="Slide Number Placeholder 3"/>
          <p:cNvSpPr>
            <a:spLocks noGrp="1"/>
          </p:cNvSpPr>
          <p:nvPr>
            <p:ph type="sldNum" sz="quarter" idx="5"/>
          </p:nvPr>
        </p:nvSpPr>
        <p:spPr/>
        <p:txBody>
          <a:bodyPr/>
          <a:lstStyle/>
          <a:p>
            <a:fld id="{32C15C96-35FC-AA46-9500-DA8D81D920D6}" type="slidenum">
              <a:rPr lang="en-US" smtClean="0"/>
              <a:t>14</a:t>
            </a:fld>
            <a:endParaRPr lang="en-US"/>
          </a:p>
        </p:txBody>
      </p:sp>
    </p:spTree>
    <p:extLst>
      <p:ext uri="{BB962C8B-B14F-4D97-AF65-F5344CB8AC3E}">
        <p14:creationId xmlns:p14="http://schemas.microsoft.com/office/powerpoint/2010/main" val="186482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have purification protocols that call for even finer filtration. </a:t>
            </a:r>
          </a:p>
          <a:p>
            <a:r>
              <a:rPr lang="en-US" dirty="0"/>
              <a:t>We are happy with 35um for the purposes of not clogging the sorter.  I.e. if we need to refilter during a sort, and you’ve already done your super fine filter during the prep, the 35um filter will work to keep the sorter happy.</a:t>
            </a:r>
          </a:p>
        </p:txBody>
      </p:sp>
      <p:sp>
        <p:nvSpPr>
          <p:cNvPr id="4" name="Slide Number Placeholder 3"/>
          <p:cNvSpPr>
            <a:spLocks noGrp="1"/>
          </p:cNvSpPr>
          <p:nvPr>
            <p:ph type="sldNum" sz="quarter" idx="5"/>
          </p:nvPr>
        </p:nvSpPr>
        <p:spPr/>
        <p:txBody>
          <a:bodyPr/>
          <a:lstStyle/>
          <a:p>
            <a:fld id="{32C15C96-35FC-AA46-9500-DA8D81D920D6}" type="slidenum">
              <a:rPr lang="en-US" smtClean="0"/>
              <a:t>15</a:t>
            </a:fld>
            <a:endParaRPr lang="en-US"/>
          </a:p>
        </p:txBody>
      </p:sp>
    </p:spTree>
    <p:extLst>
      <p:ext uri="{BB962C8B-B14F-4D97-AF65-F5344CB8AC3E}">
        <p14:creationId xmlns:p14="http://schemas.microsoft.com/office/powerpoint/2010/main" val="226983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normalized to red laser.</a:t>
            </a:r>
          </a:p>
          <a:p>
            <a:endParaRPr lang="en-US" dirty="0"/>
          </a:p>
          <a:p>
            <a:r>
              <a:rPr lang="en-US" dirty="0"/>
              <a:t>Also look at excitation of PE by 488.  I.e., mention how adding green laser excited </a:t>
            </a:r>
            <a:r>
              <a:rPr lang="en-US" dirty="0" err="1"/>
              <a:t>fluors</a:t>
            </a:r>
            <a:r>
              <a:rPr lang="en-US" dirty="0"/>
              <a:t> will be confounded by PE.</a:t>
            </a:r>
          </a:p>
          <a:p>
            <a:r>
              <a:rPr lang="en-US" dirty="0"/>
              <a:t>More examples:</a:t>
            </a:r>
          </a:p>
          <a:p>
            <a:pPr marL="171450" indent="-171450">
              <a:buFont typeface="Arial" panose="020B0604020202020204" pitchFamily="34" charset="0"/>
              <a:buChar char="•"/>
            </a:pPr>
            <a:r>
              <a:rPr lang="en-US" dirty="0"/>
              <a:t>PE-Cy5 &amp; APC</a:t>
            </a:r>
          </a:p>
          <a:p>
            <a:pPr marL="171450" indent="-171450">
              <a:buFont typeface="Arial" panose="020B0604020202020204" pitchFamily="34" charset="0"/>
              <a:buChar char="•"/>
            </a:pPr>
            <a:r>
              <a:rPr lang="en-US" dirty="0"/>
              <a:t>DAPI (UV and Violet)</a:t>
            </a:r>
          </a:p>
        </p:txBody>
      </p:sp>
      <p:sp>
        <p:nvSpPr>
          <p:cNvPr id="4" name="Slide Number Placeholder 3"/>
          <p:cNvSpPr>
            <a:spLocks noGrp="1"/>
          </p:cNvSpPr>
          <p:nvPr>
            <p:ph type="sldNum" sz="quarter" idx="5"/>
          </p:nvPr>
        </p:nvSpPr>
        <p:spPr/>
        <p:txBody>
          <a:bodyPr/>
          <a:lstStyle/>
          <a:p>
            <a:fld id="{32C15C96-35FC-AA46-9500-DA8D81D920D6}" type="slidenum">
              <a:rPr lang="en-US" smtClean="0"/>
              <a:t>16</a:t>
            </a:fld>
            <a:endParaRPr lang="en-US"/>
          </a:p>
        </p:txBody>
      </p:sp>
    </p:spTree>
    <p:extLst>
      <p:ext uri="{BB962C8B-B14F-4D97-AF65-F5344CB8AC3E}">
        <p14:creationId xmlns:p14="http://schemas.microsoft.com/office/powerpoint/2010/main" val="171451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brands of beads provide positive and negative beads in separate vials.</a:t>
            </a:r>
          </a:p>
          <a:p>
            <a:endParaRPr lang="en-US" dirty="0"/>
          </a:p>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17</a:t>
            </a:fld>
            <a:endParaRPr lang="en-US"/>
          </a:p>
        </p:txBody>
      </p:sp>
    </p:spTree>
    <p:extLst>
      <p:ext uri="{BB962C8B-B14F-4D97-AF65-F5344CB8AC3E}">
        <p14:creationId xmlns:p14="http://schemas.microsoft.com/office/powerpoint/2010/main" val="3614332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if you sample is the blue set, then adjust voltage to get it on scale.  Run peaks, and gate on best representative.</a:t>
            </a:r>
          </a:p>
          <a:p>
            <a:r>
              <a:rPr lang="en-US" dirty="0"/>
              <a:t>(This is so you can do analysis work with them yourself.  If you bring us the beads, we can work with them.)</a:t>
            </a:r>
          </a:p>
        </p:txBody>
      </p:sp>
      <p:sp>
        <p:nvSpPr>
          <p:cNvPr id="4" name="Slide Number Placeholder 3"/>
          <p:cNvSpPr>
            <a:spLocks noGrp="1"/>
          </p:cNvSpPr>
          <p:nvPr>
            <p:ph type="sldNum" sz="quarter" idx="5"/>
          </p:nvPr>
        </p:nvSpPr>
        <p:spPr/>
        <p:txBody>
          <a:bodyPr/>
          <a:lstStyle/>
          <a:p>
            <a:fld id="{32C15C96-35FC-AA46-9500-DA8D81D920D6}" type="slidenum">
              <a:rPr lang="en-US" smtClean="0"/>
              <a:t>18</a:t>
            </a:fld>
            <a:endParaRPr lang="en-US"/>
          </a:p>
        </p:txBody>
      </p:sp>
    </p:spTree>
    <p:extLst>
      <p:ext uri="{BB962C8B-B14F-4D97-AF65-F5344CB8AC3E}">
        <p14:creationId xmlns:p14="http://schemas.microsoft.com/office/powerpoint/2010/main" val="196322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tandem dyes:</a:t>
            </a:r>
          </a:p>
        </p:txBody>
      </p:sp>
      <p:sp>
        <p:nvSpPr>
          <p:cNvPr id="4" name="Slide Number Placeholder 3"/>
          <p:cNvSpPr>
            <a:spLocks noGrp="1"/>
          </p:cNvSpPr>
          <p:nvPr>
            <p:ph type="sldNum" sz="quarter" idx="5"/>
          </p:nvPr>
        </p:nvSpPr>
        <p:spPr/>
        <p:txBody>
          <a:bodyPr/>
          <a:lstStyle/>
          <a:p>
            <a:fld id="{32C15C96-35FC-AA46-9500-DA8D81D920D6}" type="slidenum">
              <a:rPr lang="en-US" smtClean="0"/>
              <a:t>19</a:t>
            </a:fld>
            <a:endParaRPr lang="en-US"/>
          </a:p>
        </p:txBody>
      </p:sp>
    </p:spTree>
    <p:extLst>
      <p:ext uri="{BB962C8B-B14F-4D97-AF65-F5344CB8AC3E}">
        <p14:creationId xmlns:p14="http://schemas.microsoft.com/office/powerpoint/2010/main" val="199798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10</a:t>
            </a:r>
            <a:r>
              <a:rPr lang="en-US" baseline="30000" dirty="0"/>
              <a:t>3</a:t>
            </a:r>
            <a:r>
              <a:rPr lang="en-US" baseline="0" dirty="0"/>
              <a:t> is just where we tend to put the negative population from the SDC when setting voltages… we could just as easily use 10</a:t>
            </a:r>
            <a:r>
              <a:rPr lang="en-US" baseline="30000" dirty="0"/>
              <a:t>2</a:t>
            </a:r>
            <a:r>
              <a:rPr lang="en-US" baseline="0" dirty="0"/>
              <a:t>, (but have less separation).</a:t>
            </a:r>
          </a:p>
          <a:p>
            <a:endParaRPr lang="en-US" baseline="0" dirty="0"/>
          </a:p>
          <a:p>
            <a:r>
              <a:rPr lang="en-US" baseline="0" dirty="0"/>
              <a:t>Point out </a:t>
            </a:r>
          </a:p>
          <a:p>
            <a:pPr marL="171450" indent="-171450">
              <a:buFont typeface="Arial" panose="020B0604020202020204" pitchFamily="34" charset="0"/>
              <a:buChar char="•"/>
            </a:pPr>
            <a:r>
              <a:rPr lang="en-US" baseline="0" dirty="0"/>
              <a:t>green NOT red (false negative)</a:t>
            </a:r>
          </a:p>
          <a:p>
            <a:pPr marL="171450" indent="-171450">
              <a:buFont typeface="Arial" panose="020B0604020202020204" pitchFamily="34" charset="0"/>
              <a:buChar char="•"/>
            </a:pPr>
            <a:r>
              <a:rPr lang="en-US" baseline="0" dirty="0"/>
              <a:t>red NOT green regions (false positive)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err="1"/>
              <a:t>Green+Red</a:t>
            </a:r>
            <a:r>
              <a:rPr lang="en-US" baseline="0" dirty="0"/>
              <a:t> is a display issue I couldn’t figure out in </a:t>
            </a:r>
            <a:r>
              <a:rPr lang="en-US" baseline="0" dirty="0" err="1"/>
              <a:t>Flowjo</a:t>
            </a:r>
            <a:r>
              <a:rPr lang="en-US" baseline="0" dirty="0"/>
              <a:t> (same for </a:t>
            </a:r>
            <a:r>
              <a:rPr lang="en-US" baseline="0" dirty="0" err="1"/>
              <a:t>Red+Blue</a:t>
            </a:r>
            <a:r>
              <a:rPr lang="en-US" baseline="0" dirty="0"/>
              <a:t> and </a:t>
            </a:r>
            <a:r>
              <a:rPr lang="en-US" baseline="0" dirty="0" err="1"/>
              <a:t>Green+Blue</a:t>
            </a:r>
            <a:r>
              <a:rPr lang="en-US" baseline="0" dirty="0"/>
              <a:t>)</a:t>
            </a:r>
          </a:p>
        </p:txBody>
      </p:sp>
      <p:sp>
        <p:nvSpPr>
          <p:cNvPr id="4" name="Slide Number Placeholder 3"/>
          <p:cNvSpPr>
            <a:spLocks noGrp="1"/>
          </p:cNvSpPr>
          <p:nvPr>
            <p:ph type="sldNum" sz="quarter" idx="5"/>
          </p:nvPr>
        </p:nvSpPr>
        <p:spPr/>
        <p:txBody>
          <a:bodyPr/>
          <a:lstStyle/>
          <a:p>
            <a:fld id="{32C15C96-35FC-AA46-9500-DA8D81D920D6}" type="slidenum">
              <a:rPr lang="en-US" smtClean="0"/>
              <a:t>20</a:t>
            </a:fld>
            <a:endParaRPr lang="en-US"/>
          </a:p>
        </p:txBody>
      </p:sp>
    </p:spTree>
    <p:extLst>
      <p:ext uri="{BB962C8B-B14F-4D97-AF65-F5344CB8AC3E}">
        <p14:creationId xmlns:p14="http://schemas.microsoft.com/office/powerpoint/2010/main" val="295818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already gated in FSC vs SSC to get the cells we want to sort, and I’ve gated for singlets…)</a:t>
            </a:r>
          </a:p>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21</a:t>
            </a:fld>
            <a:endParaRPr lang="en-US"/>
          </a:p>
        </p:txBody>
      </p:sp>
    </p:spTree>
    <p:extLst>
      <p:ext uri="{BB962C8B-B14F-4D97-AF65-F5344CB8AC3E}">
        <p14:creationId xmlns:p14="http://schemas.microsoft.com/office/powerpoint/2010/main" val="3088311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22</a:t>
            </a:fld>
            <a:endParaRPr lang="en-US"/>
          </a:p>
        </p:txBody>
      </p:sp>
    </p:spTree>
    <p:extLst>
      <p:ext uri="{BB962C8B-B14F-4D97-AF65-F5344CB8AC3E}">
        <p14:creationId xmlns:p14="http://schemas.microsoft.com/office/powerpoint/2010/main" val="200552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10</a:t>
            </a:r>
            <a:r>
              <a:rPr lang="en-US" baseline="30000" dirty="0"/>
              <a:t>3</a:t>
            </a:r>
            <a:r>
              <a:rPr lang="en-US" baseline="0" dirty="0"/>
              <a:t> is just where we tend to put the negative population from the SDC when setting voltages… we could just as easily use 10</a:t>
            </a:r>
            <a:r>
              <a:rPr lang="en-US" baseline="30000" dirty="0"/>
              <a:t>2</a:t>
            </a:r>
            <a:r>
              <a:rPr lang="en-US" baseline="0" dirty="0"/>
              <a:t>, (but have less separation).</a:t>
            </a:r>
          </a:p>
        </p:txBody>
      </p:sp>
      <p:sp>
        <p:nvSpPr>
          <p:cNvPr id="4" name="Slide Number Placeholder 3"/>
          <p:cNvSpPr>
            <a:spLocks noGrp="1"/>
          </p:cNvSpPr>
          <p:nvPr>
            <p:ph type="sldNum" sz="quarter" idx="5"/>
          </p:nvPr>
        </p:nvSpPr>
        <p:spPr/>
        <p:txBody>
          <a:bodyPr/>
          <a:lstStyle/>
          <a:p>
            <a:fld id="{32C15C96-35FC-AA46-9500-DA8D81D920D6}" type="slidenum">
              <a:rPr lang="en-US" smtClean="0"/>
              <a:t>24</a:t>
            </a:fld>
            <a:endParaRPr lang="en-US"/>
          </a:p>
        </p:txBody>
      </p:sp>
    </p:spTree>
    <p:extLst>
      <p:ext uri="{BB962C8B-B14F-4D97-AF65-F5344CB8AC3E}">
        <p14:creationId xmlns:p14="http://schemas.microsoft.com/office/powerpoint/2010/main" val="926905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32C15C96-35FC-AA46-9500-DA8D81D920D6}" type="slidenum">
              <a:rPr lang="en-US" smtClean="0"/>
              <a:t>4</a:t>
            </a:fld>
            <a:endParaRPr lang="en-US"/>
          </a:p>
        </p:txBody>
      </p:sp>
    </p:spTree>
    <p:extLst>
      <p:ext uri="{BB962C8B-B14F-4D97-AF65-F5344CB8AC3E}">
        <p14:creationId xmlns:p14="http://schemas.microsoft.com/office/powerpoint/2010/main" val="120263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have a very rare population, this will only increase your confidence in the purity/accuracy/sensitivity of your assay by avoiding false positives.</a:t>
            </a:r>
          </a:p>
          <a:p>
            <a:endParaRPr lang="en-US" dirty="0"/>
          </a:p>
          <a:p>
            <a:r>
              <a:rPr lang="en-US" dirty="0"/>
              <a:t>If you have CD4 or CD8, you almost never need an FMO…. FMO’s are for smeary populations.</a:t>
            </a:r>
          </a:p>
        </p:txBody>
      </p:sp>
      <p:sp>
        <p:nvSpPr>
          <p:cNvPr id="4" name="Slide Number Placeholder 3"/>
          <p:cNvSpPr>
            <a:spLocks noGrp="1"/>
          </p:cNvSpPr>
          <p:nvPr>
            <p:ph type="sldNum" sz="quarter" idx="5"/>
          </p:nvPr>
        </p:nvSpPr>
        <p:spPr/>
        <p:txBody>
          <a:bodyPr/>
          <a:lstStyle/>
          <a:p>
            <a:fld id="{32C15C96-35FC-AA46-9500-DA8D81D920D6}" type="slidenum">
              <a:rPr lang="en-US" smtClean="0"/>
              <a:t>25</a:t>
            </a:fld>
            <a:endParaRPr lang="en-US"/>
          </a:p>
        </p:txBody>
      </p:sp>
    </p:spTree>
    <p:extLst>
      <p:ext uri="{BB962C8B-B14F-4D97-AF65-F5344CB8AC3E}">
        <p14:creationId xmlns:p14="http://schemas.microsoft.com/office/powerpoint/2010/main" val="3917287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26</a:t>
            </a:fld>
            <a:endParaRPr lang="en-US"/>
          </a:p>
        </p:txBody>
      </p:sp>
    </p:spTree>
    <p:extLst>
      <p:ext uri="{BB962C8B-B14F-4D97-AF65-F5344CB8AC3E}">
        <p14:creationId xmlns:p14="http://schemas.microsoft.com/office/powerpoint/2010/main" val="165861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4 options for a given laser = that’s the max number of colors that we can detect on that laser.  </a:t>
            </a:r>
          </a:p>
        </p:txBody>
      </p:sp>
      <p:sp>
        <p:nvSpPr>
          <p:cNvPr id="4" name="Slide Number Placeholder 3"/>
          <p:cNvSpPr>
            <a:spLocks noGrp="1"/>
          </p:cNvSpPr>
          <p:nvPr>
            <p:ph type="sldNum" sz="quarter" idx="5"/>
          </p:nvPr>
        </p:nvSpPr>
        <p:spPr/>
        <p:txBody>
          <a:bodyPr/>
          <a:lstStyle/>
          <a:p>
            <a:fld id="{32C15C96-35FC-AA46-9500-DA8D81D920D6}" type="slidenum">
              <a:rPr lang="en-US" smtClean="0"/>
              <a:t>27</a:t>
            </a:fld>
            <a:endParaRPr lang="en-US"/>
          </a:p>
        </p:txBody>
      </p:sp>
    </p:spTree>
    <p:extLst>
      <p:ext uri="{BB962C8B-B14F-4D97-AF65-F5344CB8AC3E}">
        <p14:creationId xmlns:p14="http://schemas.microsoft.com/office/powerpoint/2010/main" val="244949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87F31-535F-66F9-E3E4-66E087E18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DC9C8-3F03-C0BA-1181-0E693D8EF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329F3-10EF-071C-23C9-4CC201DBF7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click on your name in upper right part of the screen to get the drop-down menu to select “My Account.”</a:t>
            </a:r>
          </a:p>
          <a:p>
            <a:endParaRPr lang="en-US" dirty="0"/>
          </a:p>
        </p:txBody>
      </p:sp>
      <p:sp>
        <p:nvSpPr>
          <p:cNvPr id="4" name="Slide Number Placeholder 3">
            <a:extLst>
              <a:ext uri="{FF2B5EF4-FFF2-40B4-BE49-F238E27FC236}">
                <a16:creationId xmlns:a16="http://schemas.microsoft.com/office/drawing/2014/main" id="{11640525-AC23-2091-AEE7-AB874AECE8FE}"/>
              </a:ext>
            </a:extLst>
          </p:cNvPr>
          <p:cNvSpPr>
            <a:spLocks noGrp="1"/>
          </p:cNvSpPr>
          <p:nvPr>
            <p:ph type="sldNum" sz="quarter" idx="5"/>
          </p:nvPr>
        </p:nvSpPr>
        <p:spPr/>
        <p:txBody>
          <a:bodyPr/>
          <a:lstStyle/>
          <a:p>
            <a:fld id="{32C15C96-35FC-AA46-9500-DA8D81D920D6}" type="slidenum">
              <a:rPr lang="en-US" smtClean="0"/>
              <a:t>28</a:t>
            </a:fld>
            <a:endParaRPr lang="en-US"/>
          </a:p>
        </p:txBody>
      </p:sp>
    </p:spTree>
    <p:extLst>
      <p:ext uri="{BB962C8B-B14F-4D97-AF65-F5344CB8AC3E}">
        <p14:creationId xmlns:p14="http://schemas.microsoft.com/office/powerpoint/2010/main" val="4227230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29</a:t>
            </a:fld>
            <a:endParaRPr lang="en-US"/>
          </a:p>
        </p:txBody>
      </p:sp>
    </p:spTree>
    <p:extLst>
      <p:ext uri="{BB962C8B-B14F-4D97-AF65-F5344CB8AC3E}">
        <p14:creationId xmlns:p14="http://schemas.microsoft.com/office/powerpoint/2010/main" val="198860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3D93C-93BE-6E3A-21BE-4556D56A0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17CA8-3A05-19EB-5C19-4954D9A2F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A9447-7158-8605-AE49-B5D80AAB25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click on your name in upper right part of the screen to get the drop-down menu to select “My Account.”</a:t>
            </a:r>
          </a:p>
          <a:p>
            <a:endParaRPr lang="en-US" dirty="0"/>
          </a:p>
        </p:txBody>
      </p:sp>
      <p:sp>
        <p:nvSpPr>
          <p:cNvPr id="4" name="Slide Number Placeholder 3">
            <a:extLst>
              <a:ext uri="{FF2B5EF4-FFF2-40B4-BE49-F238E27FC236}">
                <a16:creationId xmlns:a16="http://schemas.microsoft.com/office/drawing/2014/main" id="{3411D9C5-8940-E7F5-8357-E3E0C6504976}"/>
              </a:ext>
            </a:extLst>
          </p:cNvPr>
          <p:cNvSpPr>
            <a:spLocks noGrp="1"/>
          </p:cNvSpPr>
          <p:nvPr>
            <p:ph type="sldNum" sz="quarter" idx="5"/>
          </p:nvPr>
        </p:nvSpPr>
        <p:spPr/>
        <p:txBody>
          <a:bodyPr/>
          <a:lstStyle/>
          <a:p>
            <a:fld id="{32C15C96-35FC-AA46-9500-DA8D81D920D6}" type="slidenum">
              <a:rPr lang="en-US" smtClean="0"/>
              <a:t>30</a:t>
            </a:fld>
            <a:endParaRPr lang="en-US"/>
          </a:p>
        </p:txBody>
      </p:sp>
    </p:spTree>
    <p:extLst>
      <p:ext uri="{BB962C8B-B14F-4D97-AF65-F5344CB8AC3E}">
        <p14:creationId xmlns:p14="http://schemas.microsoft.com/office/powerpoint/2010/main" val="3519482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31</a:t>
            </a:fld>
            <a:endParaRPr lang="en-US"/>
          </a:p>
        </p:txBody>
      </p:sp>
    </p:spTree>
    <p:extLst>
      <p:ext uri="{BB962C8B-B14F-4D97-AF65-F5344CB8AC3E}">
        <p14:creationId xmlns:p14="http://schemas.microsoft.com/office/powerpoint/2010/main" val="1844896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B050"/>
                </a:solidFill>
              </a:rPr>
              <a:t>Don’t NEED a reason to use the CS, but sometimes you have to.</a:t>
            </a:r>
          </a:p>
          <a:p>
            <a:endParaRPr lang="en-US" baseline="0" dirty="0"/>
          </a:p>
          <a:p>
            <a:r>
              <a:rPr lang="en-US" baseline="0" dirty="0"/>
              <a:t>Unstained CELLS required for autofluorescence correction.</a:t>
            </a:r>
          </a:p>
        </p:txBody>
      </p:sp>
      <p:sp>
        <p:nvSpPr>
          <p:cNvPr id="4" name="Slide Number Placeholder 3"/>
          <p:cNvSpPr>
            <a:spLocks noGrp="1"/>
          </p:cNvSpPr>
          <p:nvPr>
            <p:ph type="sldNum" sz="quarter" idx="10"/>
          </p:nvPr>
        </p:nvSpPr>
        <p:spPr/>
        <p:txBody>
          <a:bodyPr/>
          <a:lstStyle/>
          <a:p>
            <a:fld id="{32C15C96-35FC-AA46-9500-DA8D81D920D6}" type="slidenum">
              <a:rPr lang="en-US" smtClean="0"/>
              <a:t>32</a:t>
            </a:fld>
            <a:endParaRPr lang="en-US"/>
          </a:p>
        </p:txBody>
      </p:sp>
    </p:spTree>
    <p:extLst>
      <p:ext uri="{BB962C8B-B14F-4D97-AF65-F5344CB8AC3E}">
        <p14:creationId xmlns:p14="http://schemas.microsoft.com/office/powerpoint/2010/main" val="3490525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33</a:t>
            </a:fld>
            <a:endParaRPr lang="en-US"/>
          </a:p>
        </p:txBody>
      </p:sp>
    </p:spTree>
    <p:extLst>
      <p:ext uri="{BB962C8B-B14F-4D97-AF65-F5344CB8AC3E}">
        <p14:creationId xmlns:p14="http://schemas.microsoft.com/office/powerpoint/2010/main" val="2619936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try to read the dyes… it’s just showing you that </a:t>
            </a:r>
            <a:r>
              <a:rPr lang="en-US" dirty="0" err="1"/>
              <a:t>Ghengis</a:t>
            </a:r>
            <a:r>
              <a:rPr lang="en-US" dirty="0"/>
              <a:t> Khan and GFP both sired a lot of offspring.</a:t>
            </a:r>
          </a:p>
          <a:p>
            <a:r>
              <a:rPr lang="en-US" dirty="0"/>
              <a:t>Even pruning out BFP, CFP, and YFP descendants of GFP leaves a LOT of green…</a:t>
            </a:r>
          </a:p>
          <a:p>
            <a:endParaRPr lang="en-US" dirty="0"/>
          </a:p>
          <a:p>
            <a:r>
              <a:rPr lang="en-US" dirty="0"/>
              <a:t>And is green the color of the excitation laser or the color you see under a microscope or ???</a:t>
            </a:r>
          </a:p>
          <a:p>
            <a:endParaRPr lang="en-US" dirty="0"/>
          </a:p>
          <a:p>
            <a:r>
              <a:rPr lang="en-US" dirty="0"/>
              <a:t>Lots of Zombies out there too.</a:t>
            </a:r>
          </a:p>
        </p:txBody>
      </p:sp>
      <p:sp>
        <p:nvSpPr>
          <p:cNvPr id="4" name="Slide Number Placeholder 3"/>
          <p:cNvSpPr>
            <a:spLocks noGrp="1"/>
          </p:cNvSpPr>
          <p:nvPr>
            <p:ph type="sldNum" sz="quarter" idx="5"/>
          </p:nvPr>
        </p:nvSpPr>
        <p:spPr/>
        <p:txBody>
          <a:bodyPr/>
          <a:lstStyle/>
          <a:p>
            <a:fld id="{32C15C96-35FC-AA46-9500-DA8D81D920D6}" type="slidenum">
              <a:rPr lang="en-US" smtClean="0"/>
              <a:t>34</a:t>
            </a:fld>
            <a:endParaRPr lang="en-US"/>
          </a:p>
        </p:txBody>
      </p:sp>
    </p:spTree>
    <p:extLst>
      <p:ext uri="{BB962C8B-B14F-4D97-AF65-F5344CB8AC3E}">
        <p14:creationId xmlns:p14="http://schemas.microsoft.com/office/powerpoint/2010/main" val="316150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6</a:t>
            </a:fld>
            <a:endParaRPr lang="en-US"/>
          </a:p>
        </p:txBody>
      </p:sp>
    </p:spTree>
    <p:extLst>
      <p:ext uri="{BB962C8B-B14F-4D97-AF65-F5344CB8AC3E}">
        <p14:creationId xmlns:p14="http://schemas.microsoft.com/office/powerpoint/2010/main" val="594259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35</a:t>
            </a:fld>
            <a:endParaRPr lang="en-US"/>
          </a:p>
        </p:txBody>
      </p:sp>
    </p:spTree>
    <p:extLst>
      <p:ext uri="{BB962C8B-B14F-4D97-AF65-F5344CB8AC3E}">
        <p14:creationId xmlns:p14="http://schemas.microsoft.com/office/powerpoint/2010/main" val="3190393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Otherwise, we’ll sort as much as we can in the time available.</a:t>
            </a:r>
          </a:p>
          <a:p>
            <a:r>
              <a:rPr lang="en-US" dirty="0"/>
              <a:t>You can always COUNT your cells…</a:t>
            </a:r>
          </a:p>
        </p:txBody>
      </p:sp>
      <p:sp>
        <p:nvSpPr>
          <p:cNvPr id="4" name="Slide Number Placeholder 3"/>
          <p:cNvSpPr>
            <a:spLocks noGrp="1"/>
          </p:cNvSpPr>
          <p:nvPr>
            <p:ph type="sldNum" sz="quarter" idx="5"/>
          </p:nvPr>
        </p:nvSpPr>
        <p:spPr/>
        <p:txBody>
          <a:bodyPr/>
          <a:lstStyle/>
          <a:p>
            <a:fld id="{32C15C96-35FC-AA46-9500-DA8D81D920D6}" type="slidenum">
              <a:rPr lang="en-US" smtClean="0"/>
              <a:t>36</a:t>
            </a:fld>
            <a:endParaRPr lang="en-US"/>
          </a:p>
        </p:txBody>
      </p:sp>
    </p:spTree>
    <p:extLst>
      <p:ext uri="{BB962C8B-B14F-4D97-AF65-F5344CB8AC3E}">
        <p14:creationId xmlns:p14="http://schemas.microsoft.com/office/powerpoint/2010/main" val="3545066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03ACB-507A-059B-5D25-CA9CD0E7F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05AB9-4DB5-68C2-38C2-C211FD13A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0DB40-F53B-2513-0E42-9EB6A0363F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also mechanical separators out there to try: e.g., </a:t>
            </a:r>
            <a:r>
              <a:rPr lang="en-US" dirty="0" err="1"/>
              <a:t>SepMate</a:t>
            </a:r>
            <a:r>
              <a:rPr lang="en-US" dirty="0"/>
              <a:t>™ from </a:t>
            </a:r>
            <a:r>
              <a:rPr lang="en-US" dirty="0" err="1"/>
              <a:t>StemCell</a:t>
            </a:r>
            <a:r>
              <a:rPr lang="en-US" dirty="0"/>
              <a:t> Technologies  (LMK if you try it/like it)</a:t>
            </a:r>
          </a:p>
          <a:p>
            <a:endParaRPr lang="en-US" dirty="0"/>
          </a:p>
          <a:p>
            <a:r>
              <a:rPr lang="en-US" dirty="0"/>
              <a:t>Raising threshold </a:t>
            </a:r>
            <a:r>
              <a:rPr lang="en-US" dirty="0" err="1"/>
              <a:t>sorta</a:t>
            </a:r>
            <a:r>
              <a:rPr lang="en-US" dirty="0"/>
              <a:t> helps, by distributing smaller debris amongst your collected samples.</a:t>
            </a:r>
          </a:p>
          <a:p>
            <a:endParaRPr lang="en-US" dirty="0"/>
          </a:p>
          <a:p>
            <a:r>
              <a:rPr lang="en-US" dirty="0"/>
              <a:t>Top figure (point out that there are no green cells left in last step)</a:t>
            </a:r>
          </a:p>
        </p:txBody>
      </p:sp>
      <p:sp>
        <p:nvSpPr>
          <p:cNvPr id="4" name="Slide Number Placeholder 3">
            <a:extLst>
              <a:ext uri="{FF2B5EF4-FFF2-40B4-BE49-F238E27FC236}">
                <a16:creationId xmlns:a16="http://schemas.microsoft.com/office/drawing/2014/main" id="{E7A10E99-F730-9C6C-0754-28762FD03206}"/>
              </a:ext>
            </a:extLst>
          </p:cNvPr>
          <p:cNvSpPr>
            <a:spLocks noGrp="1"/>
          </p:cNvSpPr>
          <p:nvPr>
            <p:ph type="sldNum" sz="quarter" idx="5"/>
          </p:nvPr>
        </p:nvSpPr>
        <p:spPr/>
        <p:txBody>
          <a:bodyPr/>
          <a:lstStyle/>
          <a:p>
            <a:fld id="{32C15C96-35FC-AA46-9500-DA8D81D920D6}" type="slidenum">
              <a:rPr lang="en-US" smtClean="0"/>
              <a:t>37</a:t>
            </a:fld>
            <a:endParaRPr lang="en-US"/>
          </a:p>
        </p:txBody>
      </p:sp>
    </p:spTree>
    <p:extLst>
      <p:ext uri="{BB962C8B-B14F-4D97-AF65-F5344CB8AC3E}">
        <p14:creationId xmlns:p14="http://schemas.microsoft.com/office/powerpoint/2010/main" val="772900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2C15C96-35FC-AA46-9500-DA8D81D920D6}" type="slidenum">
              <a:rPr lang="en-US" smtClean="0"/>
              <a:t>38</a:t>
            </a:fld>
            <a:endParaRPr lang="en-US"/>
          </a:p>
        </p:txBody>
      </p:sp>
    </p:spTree>
    <p:extLst>
      <p:ext uri="{BB962C8B-B14F-4D97-AF65-F5344CB8AC3E}">
        <p14:creationId xmlns:p14="http://schemas.microsoft.com/office/powerpoint/2010/main" val="3500509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39</a:t>
            </a:fld>
            <a:endParaRPr lang="en-US"/>
          </a:p>
        </p:txBody>
      </p:sp>
    </p:spTree>
    <p:extLst>
      <p:ext uri="{BB962C8B-B14F-4D97-AF65-F5344CB8AC3E}">
        <p14:creationId xmlns:p14="http://schemas.microsoft.com/office/powerpoint/2010/main" val="2148391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8E1D1-EEE3-DA37-7C3A-45A9D81F9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21E61-6013-5F76-DCB8-EAFAE957A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E53CD-0FCF-CCEB-5326-42C007FB1A65}"/>
              </a:ext>
            </a:extLst>
          </p:cNvPr>
          <p:cNvSpPr>
            <a:spLocks noGrp="1"/>
          </p:cNvSpPr>
          <p:nvPr>
            <p:ph type="body" idx="1"/>
          </p:nvPr>
        </p:nvSpPr>
        <p:spPr/>
        <p:txBody>
          <a:bodyPr/>
          <a:lstStyle/>
          <a:p>
            <a:r>
              <a:rPr lang="en-US" dirty="0"/>
              <a:t>Master mix is not just a time saver, it will give you more accurate/consistent results sample to sample.</a:t>
            </a:r>
            <a:br>
              <a:rPr lang="en-US" dirty="0"/>
            </a:br>
            <a:r>
              <a:rPr lang="en-US" dirty="0"/>
              <a:t>You are charged for the full time, even if you’re late.</a:t>
            </a:r>
          </a:p>
          <a:p>
            <a:endParaRPr lang="en-US" dirty="0"/>
          </a:p>
          <a:p>
            <a:pPr marL="0" indent="0">
              <a:buNone/>
            </a:pPr>
            <a:r>
              <a:rPr lang="en-US" dirty="0"/>
              <a:t>Communicate!  </a:t>
            </a:r>
          </a:p>
          <a:p>
            <a:r>
              <a:rPr lang="en-US" dirty="0"/>
              <a:t>Let us know what’s happening, and what your expected arrival time is.</a:t>
            </a:r>
          </a:p>
          <a:p>
            <a:pPr marL="0" indent="0">
              <a:buNone/>
            </a:pPr>
            <a:r>
              <a:rPr lang="en-US" dirty="0"/>
              <a:t>Partial Start</a:t>
            </a:r>
          </a:p>
          <a:p>
            <a:r>
              <a:rPr lang="en-US" dirty="0"/>
              <a:t>Can you send a runner with your single dye and/or gating controls while you finish staining?</a:t>
            </a:r>
          </a:p>
          <a:p>
            <a:r>
              <a:rPr lang="en-US" dirty="0"/>
              <a:t>Can you bring the first couple of samples for us to run while the rest are finishing up?</a:t>
            </a:r>
          </a:p>
          <a:p>
            <a:pPr marL="0" indent="0">
              <a:buNone/>
            </a:pPr>
            <a:r>
              <a:rPr lang="en-US" dirty="0"/>
              <a:t>Adapt</a:t>
            </a:r>
          </a:p>
          <a:p>
            <a:r>
              <a:rPr lang="en-US" dirty="0"/>
              <a:t>Has this come up before?  Maybe we can give you some ideas to change the workflow so you can get started on time.</a:t>
            </a:r>
          </a:p>
          <a:p>
            <a:pPr lvl="1"/>
            <a:r>
              <a:rPr lang="en-US" dirty="0"/>
              <a:t>Use a master antibody mix.</a:t>
            </a:r>
          </a:p>
          <a:p>
            <a:pPr lvl="1"/>
            <a:r>
              <a:rPr lang="en-US" dirty="0"/>
              <a:t>Use comp beads where appropriate.  Can prep them the day before if you like.  (Prep your cell controls the same day.)</a:t>
            </a:r>
          </a:p>
          <a:p>
            <a:pPr lvl="1"/>
            <a:r>
              <a:rPr lang="en-US" dirty="0"/>
              <a:t>Get an assistant to help you.</a:t>
            </a:r>
          </a:p>
          <a:p>
            <a:pPr lvl="1"/>
            <a:r>
              <a:rPr lang="en-US" dirty="0"/>
              <a:t>Do a practice run, especially if a new, complex, expensive, rare, LONG, or very delicate prep is planned.</a:t>
            </a:r>
          </a:p>
          <a:p>
            <a:pPr marL="0" indent="0">
              <a:buNone/>
            </a:pPr>
            <a:r>
              <a:rPr lang="en-US" dirty="0"/>
              <a:t>Be realistic</a:t>
            </a:r>
          </a:p>
          <a:p>
            <a:r>
              <a:rPr lang="en-US" dirty="0"/>
              <a:t>If you can’t make 9:30am, don’t schedule to start at 9:30am.</a:t>
            </a:r>
          </a:p>
          <a:p>
            <a:r>
              <a:rPr lang="en-US" dirty="0"/>
              <a:t>Don’t prep more samples than you can handle.  This may mean you need to do shorter sorts over more days?</a:t>
            </a:r>
          </a:p>
          <a:p>
            <a:r>
              <a:rPr lang="en-US" dirty="0"/>
              <a:t>If you have a 2 hour sort and only 1 hour is available on the day you want to sort, you’ll need to either scale back, schedule on a different machine, or different day.</a:t>
            </a:r>
          </a:p>
          <a:p>
            <a:pPr marL="0" indent="0">
              <a:buNone/>
            </a:pPr>
            <a:r>
              <a:rPr lang="en-US" dirty="0"/>
              <a:t>Understand</a:t>
            </a:r>
          </a:p>
          <a:p>
            <a:r>
              <a:rPr lang="en-US" dirty="0"/>
              <a:t>We will try to finish your sort as best we can in the time available.</a:t>
            </a:r>
          </a:p>
          <a:p>
            <a:r>
              <a:rPr lang="en-US" dirty="0"/>
              <a:t>But don’t assume that we are idle if there is open sorter time after you on the schedule (we may be training, doing machine maintenance, grabbing lunch, covering scheduling gaps, running analysis, etc.)</a:t>
            </a:r>
          </a:p>
          <a:p>
            <a:endParaRPr lang="en-US" dirty="0"/>
          </a:p>
        </p:txBody>
      </p:sp>
      <p:sp>
        <p:nvSpPr>
          <p:cNvPr id="4" name="Slide Number Placeholder 3">
            <a:extLst>
              <a:ext uri="{FF2B5EF4-FFF2-40B4-BE49-F238E27FC236}">
                <a16:creationId xmlns:a16="http://schemas.microsoft.com/office/drawing/2014/main" id="{C7AC6BAB-24B3-E974-2F12-408DD52664CA}"/>
              </a:ext>
            </a:extLst>
          </p:cNvPr>
          <p:cNvSpPr>
            <a:spLocks noGrp="1"/>
          </p:cNvSpPr>
          <p:nvPr>
            <p:ph type="sldNum" sz="quarter" idx="5"/>
          </p:nvPr>
        </p:nvSpPr>
        <p:spPr/>
        <p:txBody>
          <a:bodyPr/>
          <a:lstStyle/>
          <a:p>
            <a:fld id="{32C15C96-35FC-AA46-9500-DA8D81D920D6}" type="slidenum">
              <a:rPr lang="en-US" smtClean="0"/>
              <a:t>40</a:t>
            </a:fld>
            <a:endParaRPr lang="en-US"/>
          </a:p>
        </p:txBody>
      </p:sp>
    </p:spTree>
    <p:extLst>
      <p:ext uri="{BB962C8B-B14F-4D97-AF65-F5344CB8AC3E}">
        <p14:creationId xmlns:p14="http://schemas.microsoft.com/office/powerpoint/2010/main" val="150929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make an appointment for more complex discussions/questions. </a:t>
            </a:r>
          </a:p>
        </p:txBody>
      </p:sp>
      <p:sp>
        <p:nvSpPr>
          <p:cNvPr id="4" name="Slide Number Placeholder 3"/>
          <p:cNvSpPr>
            <a:spLocks noGrp="1"/>
          </p:cNvSpPr>
          <p:nvPr>
            <p:ph type="sldNum" sz="quarter" idx="5"/>
          </p:nvPr>
        </p:nvSpPr>
        <p:spPr/>
        <p:txBody>
          <a:bodyPr/>
          <a:lstStyle/>
          <a:p>
            <a:fld id="{32C15C96-35FC-AA46-9500-DA8D81D920D6}" type="slidenum">
              <a:rPr lang="en-US" smtClean="0"/>
              <a:t>41</a:t>
            </a:fld>
            <a:endParaRPr lang="en-US"/>
          </a:p>
        </p:txBody>
      </p:sp>
    </p:spTree>
    <p:extLst>
      <p:ext uri="{BB962C8B-B14F-4D97-AF65-F5344CB8AC3E}">
        <p14:creationId xmlns:p14="http://schemas.microsoft.com/office/powerpoint/2010/main" val="16161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You’d want to bring 40 million cells in a volume of 2mL or so.</a:t>
            </a:r>
          </a:p>
          <a:p>
            <a:endParaRPr lang="en-US" dirty="0"/>
          </a:p>
          <a:p>
            <a:r>
              <a:rPr lang="en-US" dirty="0"/>
              <a:t>We use a factor of 2 (50%) instead of theoretical 75%-90% for protection against bad luck (e.g. clogs) and to account for debris.</a:t>
            </a:r>
          </a:p>
        </p:txBody>
      </p:sp>
      <p:sp>
        <p:nvSpPr>
          <p:cNvPr id="4" name="Slide Number Placeholder 3"/>
          <p:cNvSpPr>
            <a:spLocks noGrp="1"/>
          </p:cNvSpPr>
          <p:nvPr>
            <p:ph type="sldNum" sz="quarter" idx="5"/>
          </p:nvPr>
        </p:nvSpPr>
        <p:spPr/>
        <p:txBody>
          <a:bodyPr/>
          <a:lstStyle/>
          <a:p>
            <a:fld id="{32C15C96-35FC-AA46-9500-DA8D81D920D6}" type="slidenum">
              <a:rPr lang="en-US" smtClean="0"/>
              <a:t>7</a:t>
            </a:fld>
            <a:endParaRPr lang="en-US"/>
          </a:p>
        </p:txBody>
      </p:sp>
    </p:spTree>
    <p:extLst>
      <p:ext uri="{BB962C8B-B14F-4D97-AF65-F5344CB8AC3E}">
        <p14:creationId xmlns:p14="http://schemas.microsoft.com/office/powerpoint/2010/main" val="212826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Aria can’t chill the sample tube, but Aurora can.</a:t>
            </a:r>
          </a:p>
        </p:txBody>
      </p:sp>
      <p:sp>
        <p:nvSpPr>
          <p:cNvPr id="4" name="Slide Number Placeholder 3"/>
          <p:cNvSpPr>
            <a:spLocks noGrp="1"/>
          </p:cNvSpPr>
          <p:nvPr>
            <p:ph type="sldNum" sz="quarter" idx="5"/>
          </p:nvPr>
        </p:nvSpPr>
        <p:spPr/>
        <p:txBody>
          <a:bodyPr/>
          <a:lstStyle/>
          <a:p>
            <a:fld id="{32C15C96-35FC-AA46-9500-DA8D81D920D6}" type="slidenum">
              <a:rPr lang="en-US" smtClean="0"/>
              <a:t>8</a:t>
            </a:fld>
            <a:endParaRPr lang="en-US"/>
          </a:p>
        </p:txBody>
      </p:sp>
    </p:spTree>
    <p:extLst>
      <p:ext uri="{BB962C8B-B14F-4D97-AF65-F5344CB8AC3E}">
        <p14:creationId xmlns:p14="http://schemas.microsoft.com/office/powerpoint/2010/main" val="34283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tables are meant to be a checklist for your reference.</a:t>
            </a:r>
          </a:p>
        </p:txBody>
      </p:sp>
      <p:sp>
        <p:nvSpPr>
          <p:cNvPr id="4" name="Slide Number Placeholder 3"/>
          <p:cNvSpPr>
            <a:spLocks noGrp="1"/>
          </p:cNvSpPr>
          <p:nvPr>
            <p:ph type="sldNum" sz="quarter" idx="5"/>
          </p:nvPr>
        </p:nvSpPr>
        <p:spPr/>
        <p:txBody>
          <a:bodyPr/>
          <a:lstStyle/>
          <a:p>
            <a:fld id="{32C15C96-35FC-AA46-9500-DA8D81D920D6}" type="slidenum">
              <a:rPr lang="en-US" smtClean="0"/>
              <a:t>10</a:t>
            </a:fld>
            <a:endParaRPr lang="en-US"/>
          </a:p>
        </p:txBody>
      </p:sp>
    </p:spTree>
    <p:extLst>
      <p:ext uri="{BB962C8B-B14F-4D97-AF65-F5344CB8AC3E}">
        <p14:creationId xmlns:p14="http://schemas.microsoft.com/office/powerpoint/2010/main" val="86975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a:t>
            </a:r>
            <a:br>
              <a:rPr lang="en-US" dirty="0"/>
            </a:br>
            <a:r>
              <a:rPr lang="en-US" dirty="0"/>
              <a:t>Viability:</a:t>
            </a:r>
            <a:br>
              <a:rPr lang="en-US" dirty="0"/>
            </a:br>
            <a:r>
              <a:rPr lang="en-US" dirty="0"/>
              <a:t>Cell Media is basic in room air.</a:t>
            </a:r>
          </a:p>
          <a:p>
            <a:r>
              <a:rPr lang="en-US" dirty="0"/>
              <a:t>Not all cells like to be cold (or warm)</a:t>
            </a:r>
          </a:p>
          <a:p>
            <a:r>
              <a:rPr lang="en-US" dirty="0"/>
              <a:t>7-AAD is toxic, or at least it forces its way into living cells over time (which are then excluded).  Since live cells don’t take it up so quickly, you’re getting the L/D snapshot right before sorting, and you’re taking the live cells away from the dye faster than if they sit in it from lab to here.</a:t>
            </a:r>
          </a:p>
          <a:p>
            <a:br>
              <a:rPr lang="en-US" dirty="0"/>
            </a:br>
            <a:r>
              <a:rPr lang="en-US" dirty="0"/>
              <a:t>Fluidics:</a:t>
            </a:r>
            <a:br>
              <a:rPr lang="en-US" dirty="0"/>
            </a:br>
            <a:r>
              <a:rPr lang="en-US" dirty="0"/>
              <a:t>Serum can do weird things to the fluidics.</a:t>
            </a:r>
          </a:p>
          <a:p>
            <a:r>
              <a:rPr lang="en-US" dirty="0"/>
              <a:t>Cells must be well suspended… clumps clog the machine, waste time, and sample.</a:t>
            </a:r>
          </a:p>
          <a:p>
            <a:endParaRPr lang="en-US" dirty="0"/>
          </a:p>
          <a:p>
            <a:r>
              <a:rPr lang="en-US" dirty="0"/>
              <a:t>Time:</a:t>
            </a:r>
          </a:p>
          <a:p>
            <a:r>
              <a:rPr lang="en-US" dirty="0"/>
              <a:t>Sort runs faster if a larger percent of the events are cells you want vs. debris you don’t.</a:t>
            </a:r>
          </a:p>
          <a:p>
            <a:r>
              <a:rPr lang="en-US" dirty="0"/>
              <a:t>Some debris can be sticky/make clogs.</a:t>
            </a:r>
          </a:p>
          <a:p>
            <a:r>
              <a:rPr lang="en-US" dirty="0"/>
              <a:t>Too much debris can obscure the cells you want.  Back gating iteratively can help, but it’s easier when you can see clearly.</a:t>
            </a:r>
          </a:p>
          <a:p>
            <a:endParaRPr lang="en-US" dirty="0"/>
          </a:p>
          <a:p>
            <a:r>
              <a:rPr lang="en-US" dirty="0"/>
              <a:t>Data:</a:t>
            </a:r>
          </a:p>
          <a:p>
            <a:r>
              <a:rPr lang="en-US" dirty="0"/>
              <a:t>Titrate for best results (more later)</a:t>
            </a:r>
            <a:br>
              <a:rPr lang="en-US" dirty="0"/>
            </a:br>
            <a:r>
              <a:rPr lang="en-US" dirty="0"/>
              <a:t>Optimize panel on an analyzer ahead of time:</a:t>
            </a:r>
          </a:p>
          <a:p>
            <a:pPr marL="171450" indent="-171450">
              <a:buFont typeface="Arial" panose="020B0604020202020204" pitchFamily="34" charset="0"/>
              <a:buChar char="•"/>
            </a:pPr>
            <a:r>
              <a:rPr lang="en-US" dirty="0"/>
              <a:t>CS = Aurora</a:t>
            </a:r>
          </a:p>
          <a:p>
            <a:pPr marL="171450" indent="-171450">
              <a:buFont typeface="Arial" panose="020B0604020202020204" pitchFamily="34" charset="0"/>
              <a:buChar char="•"/>
            </a:pPr>
            <a:r>
              <a:rPr lang="en-US" dirty="0"/>
              <a:t>Aria 5’s == </a:t>
            </a:r>
            <a:r>
              <a:rPr lang="en-US" dirty="0" err="1"/>
              <a:t>Fortessa</a:t>
            </a:r>
            <a:r>
              <a:rPr lang="en-US" dirty="0"/>
              <a:t> Assembly, LSR 15, LSR Assembly</a:t>
            </a:r>
          </a:p>
          <a:p>
            <a:pPr marL="171450" indent="-171450">
              <a:buFont typeface="Arial" panose="020B0604020202020204" pitchFamily="34" charset="0"/>
              <a:buChar char="•"/>
            </a:pPr>
            <a:r>
              <a:rPr lang="en-US" dirty="0"/>
              <a:t>Can also run pilot on sorter to set voltages/establish baseline compensation, optimize for the real experiment.</a:t>
            </a:r>
          </a:p>
          <a:p>
            <a:r>
              <a:rPr lang="en-US" dirty="0"/>
              <a:t>Single Dye Controls </a:t>
            </a:r>
            <a:r>
              <a:rPr lang="en-US" dirty="0">
                <a:sym typeface="Wingdings" pitchFamily="2" charset="2"/>
              </a:rPr>
              <a:t> Better compensation, more clarity</a:t>
            </a:r>
          </a:p>
          <a:p>
            <a:r>
              <a:rPr lang="en-US" dirty="0">
                <a:sym typeface="Wingdings" pitchFamily="2" charset="2"/>
              </a:rPr>
              <a:t>Gating Controls  Accurate results (more later)</a:t>
            </a:r>
          </a:p>
          <a:p>
            <a:r>
              <a:rPr lang="en-US" dirty="0">
                <a:sym typeface="Wingdings" pitchFamily="2" charset="2"/>
              </a:rPr>
              <a:t>Use a Viability dye because dead cells are different than live.  (Sometimes take up more antibody too… could make you set your gate too high and miss the good stuff.)</a:t>
            </a:r>
            <a:endParaRPr lang="en-US" dirty="0"/>
          </a:p>
          <a:p>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11</a:t>
            </a:fld>
            <a:endParaRPr lang="en-US"/>
          </a:p>
        </p:txBody>
      </p:sp>
    </p:spTree>
    <p:extLst>
      <p:ext uri="{BB962C8B-B14F-4D97-AF65-F5344CB8AC3E}">
        <p14:creationId xmlns:p14="http://schemas.microsoft.com/office/powerpoint/2010/main" val="348593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Sheath is always room temp.</a:t>
            </a:r>
          </a:p>
          <a:p>
            <a:endParaRPr lang="en-US" dirty="0"/>
          </a:p>
          <a:p>
            <a:r>
              <a:rPr lang="en-US" dirty="0"/>
              <a:t>For a long sort, consider dividing sample into smaller portions so bulk of sample can sit on ice while smaller aliquot is being sorted.</a:t>
            </a:r>
          </a:p>
          <a:p>
            <a:endParaRPr lang="en-US" dirty="0"/>
          </a:p>
          <a:p>
            <a:r>
              <a:rPr lang="en-US" dirty="0"/>
              <a:t>Viability:</a:t>
            </a:r>
          </a:p>
          <a:p>
            <a:r>
              <a:rPr lang="en-US" dirty="0"/>
              <a:t>ALWAYS put some liquid in the tube.</a:t>
            </a:r>
          </a:p>
          <a:p>
            <a:pPr marL="171450" indent="-171450">
              <a:buFont typeface="Arial" panose="020B0604020202020204" pitchFamily="34" charset="0"/>
              <a:buChar char="•"/>
            </a:pPr>
            <a:r>
              <a:rPr lang="en-US" dirty="0"/>
              <a:t>Rare populations desiccate</a:t>
            </a:r>
          </a:p>
          <a:p>
            <a:pPr marL="171450" indent="-171450">
              <a:buFont typeface="Arial" panose="020B0604020202020204" pitchFamily="34" charset="0"/>
              <a:buChar char="•"/>
            </a:pPr>
            <a:r>
              <a:rPr lang="en-US" dirty="0"/>
              <a:t>Charged drops adhere to plastic</a:t>
            </a:r>
          </a:p>
          <a:p>
            <a:pPr marL="171450" lvl="0" indent="-171450">
              <a:buFont typeface="Arial" panose="020B0604020202020204" pitchFamily="34" charset="0"/>
              <a:buChar char="•"/>
            </a:pPr>
            <a:r>
              <a:rPr lang="en-US" dirty="0"/>
              <a:t>Cells die when they smack into the plastic</a:t>
            </a:r>
          </a:p>
          <a:p>
            <a:pPr marL="171450" lvl="0" indent="-171450">
              <a:buFont typeface="Arial" panose="020B0604020202020204" pitchFamily="34" charset="0"/>
              <a:buChar char="•"/>
            </a:pPr>
            <a:r>
              <a:rPr lang="en-US" dirty="0"/>
              <a:t>Cells need something to eat/keep them happy while they wait for the next step.</a:t>
            </a:r>
          </a:p>
          <a:p>
            <a:pPr marL="0" lvl="0" indent="0">
              <a:buFont typeface="Arial" panose="020B0604020202020204" pitchFamily="34" charset="0"/>
              <a:buNone/>
            </a:pPr>
            <a:r>
              <a:rPr lang="en-US" dirty="0"/>
              <a:t>Account for dilution (more later)</a:t>
            </a:r>
          </a:p>
          <a:p>
            <a:pPr marL="0" lvl="0" indent="0">
              <a:buFont typeface="Arial" panose="020B0604020202020204" pitchFamily="34" charset="0"/>
              <a:buNone/>
            </a:pPr>
            <a:r>
              <a:rPr lang="en-US" dirty="0"/>
              <a:t>“waiting” temperature</a:t>
            </a:r>
          </a:p>
          <a:p>
            <a:pPr marL="171450" lvl="0" indent="-171450">
              <a:buFont typeface="Arial" panose="020B0604020202020204" pitchFamily="34" charset="0"/>
              <a:buChar char="•"/>
            </a:pPr>
            <a:r>
              <a:rPr lang="en-US" dirty="0"/>
              <a:t>Whether in collection tube or on bench.  We can chill the collection tubes during the sort upon request.</a:t>
            </a:r>
          </a:p>
          <a:p>
            <a:pPr marL="0" lvl="0" indent="0">
              <a:buFont typeface="Arial" panose="020B0604020202020204" pitchFamily="34" charset="0"/>
              <a:buNone/>
            </a:pPr>
            <a:br>
              <a:rPr lang="en-US" dirty="0"/>
            </a:br>
            <a:r>
              <a:rPr lang="en-US" dirty="0"/>
              <a:t>Fluidics</a:t>
            </a:r>
          </a:p>
          <a:p>
            <a:pPr marL="0" lvl="0" indent="0">
              <a:buFont typeface="Arial" panose="020B0604020202020204" pitchFamily="34" charset="0"/>
              <a:buNone/>
            </a:pPr>
            <a:r>
              <a:rPr lang="en-US" dirty="0"/>
              <a:t>Nozzle Choice (more later)</a:t>
            </a:r>
          </a:p>
          <a:p>
            <a:pPr marL="0" lvl="0" indent="0">
              <a:buFont typeface="Arial" panose="020B0604020202020204" pitchFamily="34" charset="0"/>
              <a:buNone/>
            </a:pPr>
            <a:r>
              <a:rPr lang="en-US" dirty="0"/>
              <a:t>Filter</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Time</a:t>
            </a:r>
          </a:p>
          <a:p>
            <a:pPr marL="0" lvl="0" indent="0">
              <a:buFont typeface="Arial" panose="020B0604020202020204" pitchFamily="34" charset="0"/>
              <a:buNone/>
            </a:pPr>
            <a:r>
              <a:rPr lang="en-US" dirty="0"/>
              <a:t>Make sure we have enough time to run your sort slower if needed. There’s a balance.</a:t>
            </a:r>
          </a:p>
          <a:p>
            <a:pPr marL="0" lvl="0" indent="0">
              <a:buFont typeface="Arial" panose="020B0604020202020204" pitchFamily="34" charset="0"/>
              <a:buNone/>
            </a:pPr>
            <a:r>
              <a:rPr lang="en-US" dirty="0"/>
              <a:t>Overly dilute samples waste time</a:t>
            </a:r>
          </a:p>
          <a:p>
            <a:pPr marL="0" lvl="0" indent="0">
              <a:buFont typeface="Arial" panose="020B0604020202020204" pitchFamily="34" charset="0"/>
              <a:buNone/>
            </a:pPr>
            <a:r>
              <a:rPr lang="en-US" dirty="0"/>
              <a:t>Default setting favors purity but we can sacrifice purity a little to give you a higher yield upon request.</a:t>
            </a:r>
            <a:br>
              <a:rPr lang="en-US" dirty="0"/>
            </a:br>
            <a:r>
              <a:rPr lang="en-US" dirty="0"/>
              <a:t>We usually only raise the threshold when debris is a major issue.  Anything below threshold is ignored/not preferentially removed or kept.</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Data</a:t>
            </a:r>
          </a:p>
          <a:p>
            <a:pPr marL="0" lvl="0" indent="0">
              <a:buFont typeface="Arial" panose="020B0604020202020204" pitchFamily="34" charset="0"/>
              <a:buNone/>
            </a:pPr>
            <a:r>
              <a:rPr lang="en-US" dirty="0"/>
              <a:t>A sensible gating strategy will give you better results (examples later)</a:t>
            </a:r>
          </a:p>
          <a:p>
            <a:pPr marL="0" lvl="0" indent="0">
              <a:buFont typeface="Arial" panose="020B0604020202020204" pitchFamily="34" charset="0"/>
              <a:buNone/>
            </a:pPr>
            <a:r>
              <a:rPr lang="en-US" dirty="0"/>
              <a:t>We can record FCS files for you.  Just let us know how many events you want to analyze.</a:t>
            </a:r>
          </a:p>
          <a:p>
            <a:pPr marL="0" lvl="0" indent="0">
              <a:buFont typeface="Arial" panose="020B0604020202020204" pitchFamily="34" charset="0"/>
              <a:buNone/>
            </a:pPr>
            <a:r>
              <a:rPr lang="en-US" dirty="0"/>
              <a:t>You’ll get better results if you rerun your comps on later sorts (at least once in awhile).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2C15C96-35FC-AA46-9500-DA8D81D920D6}" type="slidenum">
              <a:rPr lang="en-US" smtClean="0"/>
              <a:t>12</a:t>
            </a:fld>
            <a:endParaRPr lang="en-US"/>
          </a:p>
        </p:txBody>
      </p:sp>
    </p:spTree>
    <p:extLst>
      <p:ext uri="{BB962C8B-B14F-4D97-AF65-F5344CB8AC3E}">
        <p14:creationId xmlns:p14="http://schemas.microsoft.com/office/powerpoint/2010/main" val="221239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Viabilty</a:t>
            </a:r>
            <a:endParaRPr lang="en-US" dirty="0"/>
          </a:p>
          <a:p>
            <a:r>
              <a:rPr lang="en-US" dirty="0"/>
              <a:t>Again, some cells like it cold, some don’t.</a:t>
            </a:r>
          </a:p>
          <a:p>
            <a:r>
              <a:rPr lang="en-US" dirty="0"/>
              <a:t>If we’re doing a multi-hour sort, consider processing your sample in batches?</a:t>
            </a:r>
          </a:p>
          <a:p>
            <a:endParaRPr lang="en-US" dirty="0"/>
          </a:p>
          <a:p>
            <a:r>
              <a:rPr lang="en-US" dirty="0"/>
              <a:t>Fluidics</a:t>
            </a:r>
          </a:p>
          <a:p>
            <a:r>
              <a:rPr lang="en-US" dirty="0"/>
              <a:t>Too late now…</a:t>
            </a:r>
          </a:p>
          <a:p>
            <a:r>
              <a:rPr lang="en-US" dirty="0"/>
              <a:t>Learn and Grow</a:t>
            </a:r>
          </a:p>
          <a:p>
            <a:endParaRPr lang="en-US" dirty="0"/>
          </a:p>
          <a:p>
            <a:r>
              <a:rPr lang="en-US" dirty="0"/>
              <a:t>Time</a:t>
            </a:r>
          </a:p>
          <a:p>
            <a:r>
              <a:rPr lang="en-US" dirty="0"/>
              <a:t>Minimize time between sort and next steps… </a:t>
            </a:r>
          </a:p>
          <a:p>
            <a:endParaRPr lang="en-US" dirty="0"/>
          </a:p>
          <a:p>
            <a:r>
              <a:rPr lang="en-US" dirty="0"/>
              <a:t>Data</a:t>
            </a:r>
          </a:p>
          <a:p>
            <a:r>
              <a:rPr lang="en-US" dirty="0"/>
              <a:t>Purity Check available upon request</a:t>
            </a:r>
          </a:p>
          <a:p>
            <a:pPr marL="171450" indent="-171450">
              <a:buFont typeface="Arial" panose="020B0604020202020204" pitchFamily="34" charset="0"/>
              <a:buChar char="•"/>
            </a:pPr>
            <a:r>
              <a:rPr lang="en-US" dirty="0"/>
              <a:t>Easy way to do A/B testing in addition to a record of your current sort.</a:t>
            </a:r>
          </a:p>
          <a:p>
            <a:pPr marL="171450" indent="-171450">
              <a:buFont typeface="Arial" panose="020B0604020202020204" pitchFamily="34" charset="0"/>
              <a:buChar char="•"/>
            </a:pPr>
            <a:r>
              <a:rPr lang="en-US" dirty="0"/>
              <a:t>Schedule more time for your sort for this so we can rinse out the machine for a clean read… especially if you have lots of tubes you want checked.</a:t>
            </a:r>
          </a:p>
        </p:txBody>
      </p:sp>
      <p:sp>
        <p:nvSpPr>
          <p:cNvPr id="4" name="Slide Number Placeholder 3"/>
          <p:cNvSpPr>
            <a:spLocks noGrp="1"/>
          </p:cNvSpPr>
          <p:nvPr>
            <p:ph type="sldNum" sz="quarter" idx="5"/>
          </p:nvPr>
        </p:nvSpPr>
        <p:spPr/>
        <p:txBody>
          <a:bodyPr/>
          <a:lstStyle/>
          <a:p>
            <a:fld id="{32C15C96-35FC-AA46-9500-DA8D81D920D6}" type="slidenum">
              <a:rPr lang="en-US" smtClean="0"/>
              <a:t>13</a:t>
            </a:fld>
            <a:endParaRPr lang="en-US"/>
          </a:p>
        </p:txBody>
      </p:sp>
    </p:spTree>
    <p:extLst>
      <p:ext uri="{BB962C8B-B14F-4D97-AF65-F5344CB8AC3E}">
        <p14:creationId xmlns:p14="http://schemas.microsoft.com/office/powerpoint/2010/main" val="1512099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ltGray">
          <a:xfrm>
            <a:off x="0" y="457200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09600" y="4740333"/>
            <a:ext cx="10972800" cy="1263534"/>
          </a:xfrm>
        </p:spPr>
        <p:txBody>
          <a:bodyPr anchor="ctr">
            <a:normAutofit/>
          </a:bodyPr>
          <a:lstStyle>
            <a:lvl1pPr algn="l">
              <a:defRPr sz="5800"/>
            </a:lvl1pPr>
          </a:lstStyle>
          <a:p>
            <a:r>
              <a:rPr lang="en-US"/>
              <a:t>Click to edit Master title style</a:t>
            </a:r>
            <a:endParaRPr dirty="0"/>
          </a:p>
        </p:txBody>
      </p:sp>
      <p:cxnSp>
        <p:nvCxnSpPr>
          <p:cNvPr id="8" name="Straight Connector 7"/>
          <p:cNvCxnSpPr/>
          <p:nvPr/>
        </p:nvCxnSpPr>
        <p:spPr>
          <a:xfrm>
            <a:off x="0" y="6210300"/>
            <a:ext cx="12192000" cy="0"/>
          </a:xfrm>
          <a:prstGeom prst="line">
            <a:avLst/>
          </a:prstGeom>
          <a:ln w="76200">
            <a:solidFill>
              <a:srgbClr val="6FC5E8"/>
            </a:solidFill>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609600" y="6286500"/>
            <a:ext cx="10972800" cy="457200"/>
          </a:xfrm>
        </p:spPr>
        <p:txBody>
          <a:bodyPr anchor="ctr">
            <a:normAutofit/>
          </a:bodyPr>
          <a:lstStyle>
            <a:lvl1pPr marL="0" indent="0" algn="l">
              <a:spcBef>
                <a:spcPts val="0"/>
              </a:spcBef>
              <a:buNone/>
              <a:defRPr sz="18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dirty="0"/>
          </a:p>
        </p:txBody>
      </p:sp>
      <p:pic>
        <p:nvPicPr>
          <p:cNvPr id="9" name="Picture 8" descr="Closeup of test tub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 y="0"/>
            <a:ext cx="12188952" cy="4571999"/>
          </a:xfrm>
          <a:prstGeom prst="rect">
            <a:avLst/>
          </a:prstGeom>
        </p:spPr>
      </p:pic>
    </p:spTree>
    <p:extLst>
      <p:ext uri="{BB962C8B-B14F-4D97-AF65-F5344CB8AC3E}">
        <p14:creationId xmlns:p14="http://schemas.microsoft.com/office/powerpoint/2010/main" val="119979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DBA1C880-89B4-4E65-BD6E-95BF8BC81B88}"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5"/>
          <p:cNvSpPr>
            <a:spLocks noGrp="1"/>
          </p:cNvSpPr>
          <p:nvPr>
            <p:ph type="dt" sz="half" idx="10"/>
          </p:nvPr>
        </p:nvSpPr>
        <p:spPr/>
        <p:txBody>
          <a:bodyPr/>
          <a:lstStyle/>
          <a:p>
            <a:fld id="{2F343EF0-3617-C94F-A43C-F241F4B5FC9B}" type="datetime1">
              <a:rPr lang="en-US" smtClean="0"/>
              <a:t>11/5/24</a:t>
            </a:fld>
            <a:endParaRPr lang="en-US"/>
          </a:p>
        </p:txBody>
      </p:sp>
    </p:spTree>
    <p:extLst>
      <p:ext uri="{BB962C8B-B14F-4D97-AF65-F5344CB8AC3E}">
        <p14:creationId xmlns:p14="http://schemas.microsoft.com/office/powerpoint/2010/main" val="13277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flipH="1">
            <a:off x="9310254" y="0"/>
            <a:ext cx="1" cy="6858000"/>
          </a:xfrm>
          <a:prstGeom prst="line">
            <a:avLst/>
          </a:prstGeom>
          <a:ln w="76200">
            <a:solidFill>
              <a:srgbClr val="6FC5E8"/>
            </a:solidFill>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685800"/>
            <a:ext cx="8105775" cy="54863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DBA1C880-89B4-4E65-BD6E-95BF8BC81B88}"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5"/>
          <p:cNvSpPr>
            <a:spLocks noGrp="1"/>
          </p:cNvSpPr>
          <p:nvPr>
            <p:ph type="dt" sz="half" idx="10"/>
          </p:nvPr>
        </p:nvSpPr>
        <p:spPr/>
        <p:txBody>
          <a:bodyPr/>
          <a:lstStyle/>
          <a:p>
            <a:fld id="{D5A00322-70B9-A444-B5E8-6DA4B7916102}" type="datetime1">
              <a:rPr lang="en-US" smtClean="0"/>
              <a:t>11/5/24</a:t>
            </a:fld>
            <a:endParaRPr lang="en-US"/>
          </a:p>
        </p:txBody>
      </p:sp>
    </p:spTree>
    <p:extLst>
      <p:ext uri="{BB962C8B-B14F-4D97-AF65-F5344CB8AC3E}">
        <p14:creationId xmlns:p14="http://schemas.microsoft.com/office/powerpoint/2010/main" val="242627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DBA1C880-89B4-4E65-BD6E-95BF8BC81B88}"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4" name="Date Placeholder 5"/>
          <p:cNvSpPr>
            <a:spLocks noGrp="1"/>
          </p:cNvSpPr>
          <p:nvPr>
            <p:ph type="dt" sz="half" idx="10"/>
          </p:nvPr>
        </p:nvSpPr>
        <p:spPr/>
        <p:txBody>
          <a:bodyPr/>
          <a:lstStyle/>
          <a:p>
            <a:fld id="{53DFB35D-BDEB-E445-BDCE-6CF963DF44E2}" type="datetime1">
              <a:rPr lang="en-US" smtClean="0"/>
              <a:t>11/5/24</a:t>
            </a:fld>
            <a:endParaRPr lang="en-US"/>
          </a:p>
        </p:txBody>
      </p:sp>
    </p:spTree>
    <p:extLst>
      <p:ext uri="{BB962C8B-B14F-4D97-AF65-F5344CB8AC3E}">
        <p14:creationId xmlns:p14="http://schemas.microsoft.com/office/powerpoint/2010/main" val="188362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bwMode="ltGray">
          <a:xfrm>
            <a:off x="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09600" y="3153095"/>
            <a:ext cx="10972800" cy="2286000"/>
          </a:xfrm>
        </p:spPr>
        <p:txBody>
          <a:bodyPr anchor="b">
            <a:normAutofit/>
          </a:bodyPr>
          <a:lstStyle>
            <a:lvl1pPr>
              <a:defRPr sz="5800" b="0"/>
            </a:lvl1pPr>
          </a:lstStyle>
          <a:p>
            <a:r>
              <a:rPr lang="en-US"/>
              <a:t>Click to edit Master title style</a:t>
            </a:r>
            <a:endParaRPr/>
          </a:p>
        </p:txBody>
      </p:sp>
      <p:cxnSp>
        <p:nvCxnSpPr>
          <p:cNvPr id="8" name="Straight Connector 7"/>
          <p:cNvCxnSpPr/>
          <p:nvPr/>
        </p:nvCxnSpPr>
        <p:spPr>
          <a:xfrm>
            <a:off x="0" y="5753100"/>
            <a:ext cx="12192000" cy="0"/>
          </a:xfrm>
          <a:prstGeom prst="line">
            <a:avLst/>
          </a:prstGeom>
          <a:ln w="76200">
            <a:solidFill>
              <a:srgbClr val="6FC5E8"/>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3250" y="5864054"/>
            <a:ext cx="10972800" cy="450042"/>
          </a:xfrm>
        </p:spPr>
        <p:txBody>
          <a:bodyPr anchor="ctr"/>
          <a:lstStyle>
            <a:lvl1pPr marL="0" indent="0">
              <a:spcBef>
                <a:spcPts val="0"/>
              </a:spcBef>
              <a:buNone/>
              <a:defRPr sz="20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4501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73091"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4"/>
          <p:cNvSpPr>
            <a:spLocks noGrp="1"/>
          </p:cNvSpPr>
          <p:nvPr>
            <p:ph type="sldNum" sz="quarter" idx="12"/>
          </p:nvPr>
        </p:nvSpPr>
        <p:spPr/>
        <p:txBody>
          <a:bodyPr/>
          <a:lstStyle/>
          <a:p>
            <a:fld id="{DBA1C880-89B4-4E65-BD6E-95BF8BC81B88}"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
        <p:nvSpPr>
          <p:cNvPr id="5" name="Date Placeholder 6"/>
          <p:cNvSpPr>
            <a:spLocks noGrp="1"/>
          </p:cNvSpPr>
          <p:nvPr>
            <p:ph type="dt" sz="half" idx="10"/>
          </p:nvPr>
        </p:nvSpPr>
        <p:spPr/>
        <p:txBody>
          <a:bodyPr/>
          <a:lstStyle/>
          <a:p>
            <a:fld id="{BE12BB3C-746F-3443-8A8B-F1D90AAA5CF9}" type="datetime1">
              <a:rPr lang="en-US" smtClean="0"/>
              <a:t>11/5/24</a:t>
            </a:fld>
            <a:endParaRPr lang="en-US"/>
          </a:p>
        </p:txBody>
      </p:sp>
    </p:spTree>
    <p:extLst>
      <p:ext uri="{BB962C8B-B14F-4D97-AF65-F5344CB8AC3E}">
        <p14:creationId xmlns:p14="http://schemas.microsoft.com/office/powerpoint/2010/main" val="368900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09625" y="127000"/>
            <a:ext cx="8571881" cy="1097280"/>
          </a:xfrm>
        </p:spPr>
        <p:txBody>
          <a:bodyPr/>
          <a:lstStyle/>
          <a:p>
            <a:r>
              <a:rPr lang="en-US"/>
              <a:t>Click to edit Master title style</a:t>
            </a:r>
            <a:endParaRPr/>
          </a:p>
        </p:txBody>
      </p:sp>
      <p:sp>
        <p:nvSpPr>
          <p:cNvPr id="3" name="Text Placeholder 2"/>
          <p:cNvSpPr>
            <a:spLocks noGrp="1"/>
          </p:cNvSpPr>
          <p:nvPr>
            <p:ph type="body" idx="1"/>
          </p:nvPr>
        </p:nvSpPr>
        <p:spPr>
          <a:xfrm>
            <a:off x="106680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680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7032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032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6"/>
          <p:cNvSpPr>
            <a:spLocks noGrp="1"/>
          </p:cNvSpPr>
          <p:nvPr>
            <p:ph type="sldNum" sz="quarter" idx="12"/>
          </p:nvPr>
        </p:nvSpPr>
        <p:spPr>
          <a:xfrm>
            <a:off x="11668125" y="6531610"/>
            <a:ext cx="523875" cy="274320"/>
          </a:xfrm>
        </p:spPr>
        <p:txBody>
          <a:bodyPr/>
          <a:lstStyle/>
          <a:p>
            <a:fld id="{DBA1C880-89B4-4E65-BD6E-95BF8BC81B88}"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8"/>
          <p:cNvSpPr>
            <a:spLocks noGrp="1"/>
          </p:cNvSpPr>
          <p:nvPr>
            <p:ph type="dt" sz="half" idx="10"/>
          </p:nvPr>
        </p:nvSpPr>
        <p:spPr>
          <a:xfrm>
            <a:off x="0" y="6573578"/>
            <a:ext cx="2324100" cy="274320"/>
          </a:xfrm>
        </p:spPr>
        <p:txBody>
          <a:bodyPr/>
          <a:lstStyle>
            <a:lvl1pPr algn="l">
              <a:defRPr/>
            </a:lvl1pPr>
          </a:lstStyle>
          <a:p>
            <a:fld id="{6F9F39EF-4F1B-A048-8284-C8ACEB77233E}" type="datetime1">
              <a:rPr lang="en-US" smtClean="0"/>
              <a:pPr/>
              <a:t>11/5/24</a:t>
            </a:fld>
            <a:endParaRPr lang="en-US" dirty="0"/>
          </a:p>
        </p:txBody>
      </p:sp>
    </p:spTree>
    <p:extLst>
      <p:ext uri="{BB962C8B-B14F-4D97-AF65-F5344CB8AC3E}">
        <p14:creationId xmlns:p14="http://schemas.microsoft.com/office/powerpoint/2010/main" val="30257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2"/>
          <p:cNvSpPr>
            <a:spLocks noGrp="1"/>
          </p:cNvSpPr>
          <p:nvPr>
            <p:ph type="sldNum" sz="quarter" idx="12"/>
          </p:nvPr>
        </p:nvSpPr>
        <p:spPr/>
        <p:txBody>
          <a:bodyPr/>
          <a:lstStyle/>
          <a:p>
            <a:fld id="{DBA1C880-89B4-4E65-BD6E-95BF8BC81B88}"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5"/>
          <p:cNvSpPr>
            <a:spLocks noGrp="1"/>
          </p:cNvSpPr>
          <p:nvPr>
            <p:ph type="dt" sz="half" idx="10"/>
          </p:nvPr>
        </p:nvSpPr>
        <p:spPr/>
        <p:txBody>
          <a:bodyPr/>
          <a:lstStyle/>
          <a:p>
            <a:fld id="{70830875-F234-6240-BC21-F1B2827B9708}" type="datetime1">
              <a:rPr lang="en-US" smtClean="0"/>
              <a:t>11/5/24</a:t>
            </a:fld>
            <a:endParaRPr lang="en-US"/>
          </a:p>
        </p:txBody>
      </p:sp>
    </p:spTree>
    <p:extLst>
      <p:ext uri="{BB962C8B-B14F-4D97-AF65-F5344CB8AC3E}">
        <p14:creationId xmlns:p14="http://schemas.microsoft.com/office/powerpoint/2010/main" val="8600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DBA1C880-89B4-4E65-BD6E-95BF8BC81B88}" type="slidenum">
              <a:rPr lang="en-US" smtClean="0"/>
              <a:t>‹#›</a:t>
            </a:fld>
            <a:endParaRPr lang="en-US"/>
          </a:p>
        </p:txBody>
      </p:sp>
      <p:sp>
        <p:nvSpPr>
          <p:cNvPr id="3" name="Footer Placeholder 2"/>
          <p:cNvSpPr>
            <a:spLocks noGrp="1"/>
          </p:cNvSpPr>
          <p:nvPr>
            <p:ph type="ftr" sz="quarter" idx="11"/>
          </p:nvPr>
        </p:nvSpPr>
        <p:spPr/>
        <p:txBody>
          <a:bodyPr/>
          <a:lstStyle/>
          <a:p>
            <a:endParaRPr lang="en-US"/>
          </a:p>
        </p:txBody>
      </p:sp>
      <p:sp>
        <p:nvSpPr>
          <p:cNvPr id="2" name="Date Placeholder 3"/>
          <p:cNvSpPr>
            <a:spLocks noGrp="1"/>
          </p:cNvSpPr>
          <p:nvPr>
            <p:ph type="dt" sz="half" idx="10"/>
          </p:nvPr>
        </p:nvSpPr>
        <p:spPr/>
        <p:txBody>
          <a:bodyPr/>
          <a:lstStyle/>
          <a:p>
            <a:fld id="{9C8CB0B3-29C7-2242-AE3C-DB497B47CCA6}" type="datetime1">
              <a:rPr lang="en-US" smtClean="0"/>
              <a:t>11/5/24</a:t>
            </a:fld>
            <a:endParaRPr lang="en-US"/>
          </a:p>
        </p:txBody>
      </p:sp>
    </p:spTree>
    <p:extLst>
      <p:ext uri="{BB962C8B-B14F-4D97-AF65-F5344CB8AC3E}">
        <p14:creationId xmlns:p14="http://schemas.microsoft.com/office/powerpoint/2010/main" val="297169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solidFill>
              <a:srgbClr val="6FC5E8"/>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anchor="t">
            <a:normAutofit/>
          </a:bodyPr>
          <a:lstStyle>
            <a:lvl1pPr>
              <a:defRPr sz="2800" b="0"/>
            </a:lvl1pPr>
          </a:lstStyle>
          <a:p>
            <a:r>
              <a:rPr lang="en-US"/>
              <a:t>Click to edit Master title style</a:t>
            </a:r>
            <a:endParaRPr/>
          </a:p>
        </p:txBody>
      </p:sp>
      <p:sp>
        <p:nvSpPr>
          <p:cNvPr id="4" name="Text Placeholder 3"/>
          <p:cNvSpPr>
            <a:spLocks noGrp="1"/>
          </p:cNvSpPr>
          <p:nvPr>
            <p:ph type="body" sz="half" idx="2"/>
          </p:nvPr>
        </p:nvSpPr>
        <p:spPr>
          <a:xfrm>
            <a:off x="380519" y="3746500"/>
            <a:ext cx="3506162" cy="24257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699000" y="1496291"/>
            <a:ext cx="7048500" cy="490450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6" name="Picture 5" descr="A logo with blue text&#10;&#10;Description automatically generated">
            <a:extLst>
              <a:ext uri="{FF2B5EF4-FFF2-40B4-BE49-F238E27FC236}">
                <a16:creationId xmlns:a16="http://schemas.microsoft.com/office/drawing/2014/main" id="{E24894EB-4115-79ED-DDE8-FFCEC8BC1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0516" y="130286"/>
            <a:ext cx="2546533" cy="1152589"/>
          </a:xfrm>
          <a:prstGeom prst="rect">
            <a:avLst/>
          </a:prstGeom>
        </p:spPr>
      </p:pic>
    </p:spTree>
    <p:extLst>
      <p:ext uri="{BB962C8B-B14F-4D97-AF65-F5344CB8AC3E}">
        <p14:creationId xmlns:p14="http://schemas.microsoft.com/office/powerpoint/2010/main" val="95982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anchor="t">
            <a:normAutofit/>
          </a:bodyPr>
          <a:lstStyle>
            <a:lvl1pPr>
              <a:defRPr sz="2800" b="0"/>
            </a:lvl1pPr>
          </a:lstStyle>
          <a:p>
            <a:r>
              <a:rPr lang="en-US"/>
              <a:t>Click to edit Master title style</a:t>
            </a:r>
            <a:endParaRPr dirty="0"/>
          </a:p>
        </p:txBody>
      </p:sp>
      <p:sp>
        <p:nvSpPr>
          <p:cNvPr id="4" name="Text Placeholder 3"/>
          <p:cNvSpPr>
            <a:spLocks noGrp="1"/>
          </p:cNvSpPr>
          <p:nvPr>
            <p:ph type="body" sz="half" idx="2"/>
          </p:nvPr>
        </p:nvSpPr>
        <p:spPr>
          <a:xfrm>
            <a:off x="384048" y="3749040"/>
            <a:ext cx="3502152" cy="242316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Tree>
    <p:extLst>
      <p:ext uri="{BB962C8B-B14F-4D97-AF65-F5344CB8AC3E}">
        <p14:creationId xmlns:p14="http://schemas.microsoft.com/office/powerpoint/2010/main" val="6121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r>
              <a:rPr lang="en-US"/>
              <a:t>Click to edit Master title style</a:t>
            </a:r>
            <a:endParaRPr dirty="0"/>
          </a:p>
        </p:txBody>
      </p:sp>
      <p:cxnSp>
        <p:nvCxnSpPr>
          <p:cNvPr id="9" name="Straight Connector 8"/>
          <p:cNvCxnSpPr/>
          <p:nvPr/>
        </p:nvCxnSpPr>
        <p:spPr>
          <a:xfrm>
            <a:off x="0" y="1371600"/>
            <a:ext cx="12192000" cy="0"/>
          </a:xfrm>
          <a:prstGeom prst="line">
            <a:avLst/>
          </a:prstGeom>
          <a:ln w="76200">
            <a:solidFill>
              <a:srgbClr val="6FC5E8"/>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85724" y="6394450"/>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DBA1C880-89B4-4E65-BD6E-95BF8BC81B88}" type="slidenum">
              <a:rPr lang="en-US" smtClean="0"/>
              <a:t>‹#›</a:t>
            </a:fld>
            <a:endParaRPr lang="en-US"/>
          </a:p>
        </p:txBody>
      </p:sp>
      <p:sp>
        <p:nvSpPr>
          <p:cNvPr id="5" name="Footer Placeholder 4"/>
          <p:cNvSpPr>
            <a:spLocks noGrp="1"/>
          </p:cNvSpPr>
          <p:nvPr>
            <p:ph type="ftr" sz="quarter" idx="3"/>
          </p:nvPr>
        </p:nvSpPr>
        <p:spPr>
          <a:xfrm>
            <a:off x="809625" y="6394450"/>
            <a:ext cx="8134350"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endParaRPr lang="en-US"/>
          </a:p>
        </p:txBody>
      </p:sp>
      <p:sp>
        <p:nvSpPr>
          <p:cNvPr id="4" name="Date Placeholder 3"/>
          <p:cNvSpPr>
            <a:spLocks noGrp="1"/>
          </p:cNvSpPr>
          <p:nvPr>
            <p:ph type="dt" sz="half" idx="2"/>
          </p:nvPr>
        </p:nvSpPr>
        <p:spPr>
          <a:xfrm>
            <a:off x="9486900" y="6394450"/>
            <a:ext cx="2324100"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33C50DE5-02D1-8547-B0B0-3A27170B4207}" type="datetime1">
              <a:rPr lang="en-US" smtClean="0"/>
              <a:t>11/5/24</a:t>
            </a:fld>
            <a:endParaRPr lang="en-US"/>
          </a:p>
        </p:txBody>
      </p:sp>
      <p:pic>
        <p:nvPicPr>
          <p:cNvPr id="8" name="Picture 7" descr="A logo with blue text&#10;&#10;Description automatically generated">
            <a:extLst>
              <a:ext uri="{FF2B5EF4-FFF2-40B4-BE49-F238E27FC236}">
                <a16:creationId xmlns:a16="http://schemas.microsoft.com/office/drawing/2014/main" id="{CCEEFD29-AFCF-F8A8-F162-C4FDC102483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520516" y="130286"/>
            <a:ext cx="2546533" cy="1152589"/>
          </a:xfrm>
          <a:prstGeom prst="rect">
            <a:avLst/>
          </a:prstGeom>
        </p:spPr>
      </p:pic>
    </p:spTree>
    <p:extLst>
      <p:ext uri="{BB962C8B-B14F-4D97-AF65-F5344CB8AC3E}">
        <p14:creationId xmlns:p14="http://schemas.microsoft.com/office/powerpoint/2010/main" val="638375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expert.cheekyscientist.com/how-to-compensate-a-4-color-flow-cytometry-experiment-correctly/"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1.tif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www.thermofisher.com/us/en/home/life-science/cell-analysis/flow-cytometry/flow-cytometry-calibration/flow-cytometry-compensation-tools.html"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biolegend.com/en-us/tandem-dyes"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https://www.youtube.com/watch?v=EQXPJ7eeesQ&amp;list=PLZhxzzyMIQIHhQ2TOGm3HNLA04ZsTmOLW" TargetMode="External"/><Relationship Id="rId4" Type="http://schemas.openxmlformats.org/officeDocument/2006/relationships/hyperlink" Target="http://star.mit.edu/CellBio/animations/index.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flowjo.typepad.com/the_daily_dongle/2011/09/fmo-vs-isotype-controls.html"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www.immunology.pitt.edu/core-facilities/ufc/instrumenta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hyperlink" Target="https://www.immunology.pitt.edu/core-facilities/ufc/instrumentation" TargetMode="Externa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hyperlink" Target="https://www.immunology.pitt.edu/core-facilities/ufc/instrumentation"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hyperlink" Target="http://app.fluorofinder.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immunology.pitt.edu/core-facilities/ufc/instrumentation"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app.fluorofinder.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EQXPJ7eeesQ&amp;list=PLZhxzzyMIQIHhQ2TOGm3HNLA04ZsTmOLW" TargetMode="External"/><Relationship Id="rId5" Type="http://schemas.openxmlformats.org/officeDocument/2006/relationships/hyperlink" Target="http://star.mit.edu/CellBio/animations/index.html"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www.immunology.pitt.edu/core-facilities/ufc/instrumentation"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hyperlink" Target="http://app.fluorofinder.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immunology.pitt.edu/core-facilities/ufc/instrumentation"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hyperlink" Target="http://app.fluorofinder.com/"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wi.mit.edu/sites/default/files/2021-05/20200420_Post-it_Titration_Final.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fpbase.org/protein/avgfp/"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hyperlink" Target="https://www.bdbiosciences.com/en-us/products/reagents/flow-cytometry-reagents/research-reagents/buffers-and-supporting-reagents-ruo/brilliant-stain-buffer.563794"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antibodies-online.com/resources/17/5035/magnetic-beads/" TargetMode="External"/><Relationship Id="rId7"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sciencedirect.com/topics/nursing-and-health-professions/density-gradient-centrifugatio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8" Type="http://schemas.openxmlformats.org/officeDocument/2006/relationships/hyperlink" Target="https://www.ncbi.nlm.nih.gov/pmc/articles/PMC9081124/"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immunology.pitt.edu/sites/default/files/Docs/Introduction%20to%20Flow%20Cytometry.pdf"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mailto:flowcore@pitt.ed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immunology.pitt.edu/core-facilities/ufc/flow-cytometry-education"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hyperlink" Target="mailto:flowcore@pitt.ed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EQXPJ7eeesQ&amp;list=PLZhxzzyMIQIHhQ2TOGm3HNLA04ZsTmOLW" TargetMode="External"/><Relationship Id="rId5" Type="http://schemas.openxmlformats.org/officeDocument/2006/relationships/hyperlink" Target="http://star.mit.edu/CellBio/animations/index.html"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hyperlink" Target="https://med.virginia.edu/flow-cytometry-facility/equipment/faqs-for-cell-sorti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5EFE-589F-4854-B7F0-BA99182FA7C4}"/>
              </a:ext>
            </a:extLst>
          </p:cNvPr>
          <p:cNvSpPr>
            <a:spLocks noGrp="1"/>
          </p:cNvSpPr>
          <p:nvPr>
            <p:ph type="ctrTitle"/>
          </p:nvPr>
        </p:nvSpPr>
        <p:spPr/>
        <p:txBody>
          <a:bodyPr/>
          <a:lstStyle/>
          <a:p>
            <a:r>
              <a:rPr lang="en-US" dirty="0"/>
              <a:t>Getting Sorting Sorted</a:t>
            </a:r>
          </a:p>
        </p:txBody>
      </p:sp>
      <p:sp>
        <p:nvSpPr>
          <p:cNvPr id="3" name="Subtitle 2">
            <a:extLst>
              <a:ext uri="{FF2B5EF4-FFF2-40B4-BE49-F238E27FC236}">
                <a16:creationId xmlns:a16="http://schemas.microsoft.com/office/drawing/2014/main" id="{09B7ADA1-54C2-4369-ACB1-EDE5543976F4}"/>
              </a:ext>
            </a:extLst>
          </p:cNvPr>
          <p:cNvSpPr>
            <a:spLocks noGrp="1"/>
          </p:cNvSpPr>
          <p:nvPr>
            <p:ph type="subTitle" idx="1"/>
          </p:nvPr>
        </p:nvSpPr>
        <p:spPr/>
        <p:txBody>
          <a:bodyPr/>
          <a:lstStyle/>
          <a:p>
            <a:r>
              <a:rPr lang="en-US" dirty="0"/>
              <a:t>November 2024</a:t>
            </a:r>
          </a:p>
        </p:txBody>
      </p:sp>
      <p:pic>
        <p:nvPicPr>
          <p:cNvPr id="6" name="Picture 5" descr="A logo with blue text&#10;&#10;Description automatically generated">
            <a:extLst>
              <a:ext uri="{FF2B5EF4-FFF2-40B4-BE49-F238E27FC236}">
                <a16:creationId xmlns:a16="http://schemas.microsoft.com/office/drawing/2014/main" id="{1C5417BF-5F6C-FFE6-650E-B1A2AAC6E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479" y="4695381"/>
            <a:ext cx="2990286" cy="1353437"/>
          </a:xfrm>
          <a:prstGeom prst="rect">
            <a:avLst/>
          </a:prstGeom>
        </p:spPr>
      </p:pic>
    </p:spTree>
    <p:extLst>
      <p:ext uri="{BB962C8B-B14F-4D97-AF65-F5344CB8AC3E}">
        <p14:creationId xmlns:p14="http://schemas.microsoft.com/office/powerpoint/2010/main" val="55059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Goals</a:t>
            </a:r>
            <a:endParaRPr lang="en-US" dirty="0">
              <a:solidFill>
                <a:srgbClr val="FF0000"/>
              </a:solidFill>
            </a:endParaRPr>
          </a:p>
        </p:txBody>
      </p:sp>
      <p:sp>
        <p:nvSpPr>
          <p:cNvPr id="3" name="Content Placeholder 2">
            <a:extLst>
              <a:ext uri="{FF2B5EF4-FFF2-40B4-BE49-F238E27FC236}">
                <a16:creationId xmlns:a16="http://schemas.microsoft.com/office/drawing/2014/main" id="{EB8FA3D4-1874-52AD-ECB4-890198C0AAAA}"/>
              </a:ext>
            </a:extLst>
          </p:cNvPr>
          <p:cNvSpPr>
            <a:spLocks noGrp="1"/>
          </p:cNvSpPr>
          <p:nvPr>
            <p:ph sz="half" idx="2"/>
          </p:nvPr>
        </p:nvSpPr>
        <p:spPr>
          <a:xfrm>
            <a:off x="541125" y="1737360"/>
            <a:ext cx="11126999" cy="4751176"/>
          </a:xfrm>
        </p:spPr>
        <p:txBody>
          <a:bodyPr numCol="1">
            <a:normAutofit/>
          </a:bodyPr>
          <a:lstStyle/>
          <a:p>
            <a:r>
              <a:rPr lang="en-US" sz="2400" dirty="0"/>
              <a:t>Maximize Cell </a:t>
            </a:r>
            <a:r>
              <a:rPr lang="en-US" sz="2400" b="1" dirty="0"/>
              <a:t>Viability</a:t>
            </a:r>
            <a:r>
              <a:rPr lang="en-US" sz="2400" dirty="0"/>
              <a:t> before/during/after sort.</a:t>
            </a:r>
          </a:p>
          <a:p>
            <a:endParaRPr lang="en-US" sz="2400" dirty="0"/>
          </a:p>
          <a:p>
            <a:r>
              <a:rPr lang="en-US" sz="2400" dirty="0"/>
              <a:t>Maintain optimal </a:t>
            </a:r>
            <a:r>
              <a:rPr lang="en-US" sz="2400" b="1" dirty="0"/>
              <a:t>Fluidics</a:t>
            </a:r>
            <a:r>
              <a:rPr lang="en-US" sz="2400" dirty="0"/>
              <a:t> for best data/sorting quality/purity.</a:t>
            </a:r>
          </a:p>
          <a:p>
            <a:endParaRPr lang="en-US" sz="2400" dirty="0"/>
          </a:p>
          <a:p>
            <a:r>
              <a:rPr lang="en-US" sz="2400" dirty="0"/>
              <a:t>Optimize sorting </a:t>
            </a:r>
            <a:r>
              <a:rPr lang="en-US" sz="2400" b="1" dirty="0"/>
              <a:t>Time</a:t>
            </a:r>
            <a:r>
              <a:rPr lang="en-US" sz="2400" dirty="0"/>
              <a:t> (neither too fast nor too slow).</a:t>
            </a:r>
          </a:p>
          <a:p>
            <a:endParaRPr lang="en-US" sz="2400" dirty="0"/>
          </a:p>
          <a:p>
            <a:r>
              <a:rPr lang="en-US" sz="2400" dirty="0"/>
              <a:t>Optimize </a:t>
            </a:r>
            <a:r>
              <a:rPr lang="en-US" sz="2400" b="1" dirty="0"/>
              <a:t>Data Quality</a:t>
            </a:r>
            <a:r>
              <a:rPr lang="en-US" sz="2400" dirty="0"/>
              <a:t>.</a:t>
            </a:r>
          </a:p>
        </p:txBody>
      </p:sp>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10</a:t>
            </a:fld>
            <a:endParaRPr lang="en-US"/>
          </a:p>
        </p:txBody>
      </p:sp>
    </p:spTree>
    <p:extLst>
      <p:ext uri="{BB962C8B-B14F-4D97-AF65-F5344CB8AC3E}">
        <p14:creationId xmlns:p14="http://schemas.microsoft.com/office/powerpoint/2010/main" val="91417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Before the Sort</a:t>
            </a:r>
            <a:endParaRPr lang="en-US" dirty="0">
              <a:solidFill>
                <a:srgbClr val="FF0000"/>
              </a:solidFill>
            </a:endParaRPr>
          </a:p>
        </p:txBody>
      </p:sp>
      <p:graphicFrame>
        <p:nvGraphicFramePr>
          <p:cNvPr id="5" name="Content Placeholder 4">
            <a:extLst>
              <a:ext uri="{FF2B5EF4-FFF2-40B4-BE49-F238E27FC236}">
                <a16:creationId xmlns:a16="http://schemas.microsoft.com/office/drawing/2014/main" id="{000A7654-D835-1E74-5B3F-16D272CD4FDD}"/>
              </a:ext>
            </a:extLst>
          </p:cNvPr>
          <p:cNvGraphicFramePr>
            <a:graphicFrameLocks noGrp="1"/>
          </p:cNvGraphicFramePr>
          <p:nvPr>
            <p:ph sz="half" idx="2"/>
            <p:extLst>
              <p:ext uri="{D42A27DB-BD31-4B8C-83A1-F6EECF244321}">
                <p14:modId xmlns:p14="http://schemas.microsoft.com/office/powerpoint/2010/main" val="2679070688"/>
              </p:ext>
            </p:extLst>
          </p:nvPr>
        </p:nvGraphicFramePr>
        <p:xfrm>
          <a:off x="634364" y="1603897"/>
          <a:ext cx="10923272" cy="4496595"/>
        </p:xfrm>
        <a:graphic>
          <a:graphicData uri="http://schemas.openxmlformats.org/drawingml/2006/table">
            <a:tbl>
              <a:tblPr firstRow="1" bandRow="1">
                <a:tableStyleId>{7DF18680-E054-41AD-8BC1-D1AEF772440D}</a:tableStyleId>
              </a:tblPr>
              <a:tblGrid>
                <a:gridCol w="2730818">
                  <a:extLst>
                    <a:ext uri="{9D8B030D-6E8A-4147-A177-3AD203B41FA5}">
                      <a16:colId xmlns:a16="http://schemas.microsoft.com/office/drawing/2014/main" val="1596543388"/>
                    </a:ext>
                  </a:extLst>
                </a:gridCol>
                <a:gridCol w="2513104">
                  <a:extLst>
                    <a:ext uri="{9D8B030D-6E8A-4147-A177-3AD203B41FA5}">
                      <a16:colId xmlns:a16="http://schemas.microsoft.com/office/drawing/2014/main" val="3061950982"/>
                    </a:ext>
                  </a:extLst>
                </a:gridCol>
                <a:gridCol w="2782388">
                  <a:extLst>
                    <a:ext uri="{9D8B030D-6E8A-4147-A177-3AD203B41FA5}">
                      <a16:colId xmlns:a16="http://schemas.microsoft.com/office/drawing/2014/main" val="355084397"/>
                    </a:ext>
                  </a:extLst>
                </a:gridCol>
                <a:gridCol w="2896962">
                  <a:extLst>
                    <a:ext uri="{9D8B030D-6E8A-4147-A177-3AD203B41FA5}">
                      <a16:colId xmlns:a16="http://schemas.microsoft.com/office/drawing/2014/main" val="2840460084"/>
                    </a:ext>
                  </a:extLst>
                </a:gridCol>
              </a:tblGrid>
              <a:tr h="661575">
                <a:tc>
                  <a:txBody>
                    <a:bodyPr/>
                    <a:lstStyle/>
                    <a:p>
                      <a:r>
                        <a:rPr lang="en-US" dirty="0"/>
                        <a:t>Viability</a:t>
                      </a:r>
                    </a:p>
                  </a:txBody>
                  <a:tcPr anchor="ctr"/>
                </a:tc>
                <a:tc>
                  <a:txBody>
                    <a:bodyPr/>
                    <a:lstStyle/>
                    <a:p>
                      <a:r>
                        <a:rPr lang="en-US" dirty="0"/>
                        <a:t>Fluidics</a:t>
                      </a:r>
                    </a:p>
                  </a:txBody>
                  <a:tcPr anchor="ctr"/>
                </a:tc>
                <a:tc>
                  <a:txBody>
                    <a:bodyPr/>
                    <a:lstStyle/>
                    <a:p>
                      <a:r>
                        <a:rPr lang="en-US" dirty="0"/>
                        <a:t>Time</a:t>
                      </a:r>
                    </a:p>
                  </a:txBody>
                  <a:tcPr anchor="ctr"/>
                </a:tc>
                <a:tc>
                  <a:txBody>
                    <a:bodyPr/>
                    <a:lstStyle/>
                    <a:p>
                      <a:r>
                        <a:rPr lang="en-US" dirty="0"/>
                        <a:t>Data Quality</a:t>
                      </a:r>
                    </a:p>
                  </a:txBody>
                  <a:tcPr anchor="ctr"/>
                </a:tc>
                <a:extLst>
                  <a:ext uri="{0D108BD9-81ED-4DB2-BD59-A6C34878D82A}">
                    <a16:rowId xmlns:a16="http://schemas.microsoft.com/office/drawing/2014/main" val="151355653"/>
                  </a:ext>
                </a:extLst>
              </a:tr>
              <a:tr h="714784">
                <a:tc>
                  <a:txBody>
                    <a:bodyPr/>
                    <a:lstStyle/>
                    <a:p>
                      <a:r>
                        <a:rPr lang="en-US" dirty="0"/>
                        <a:t>1mM HEPES in FACS buffer (stable pH)</a:t>
                      </a:r>
                    </a:p>
                  </a:txBody>
                  <a:tcPr anchor="ctr"/>
                </a:tc>
                <a:tc>
                  <a:txBody>
                    <a:bodyPr/>
                    <a:lstStyle/>
                    <a:p>
                      <a:r>
                        <a:rPr lang="en-US" dirty="0"/>
                        <a:t>Low serum (&lt;3mM) </a:t>
                      </a:r>
                    </a:p>
                  </a:txBody>
                  <a:tcPr anchor="ctr"/>
                </a:tc>
                <a:tc>
                  <a:txBody>
                    <a:bodyPr/>
                    <a:lstStyle/>
                    <a:p>
                      <a:r>
                        <a:rPr lang="en-US" dirty="0"/>
                        <a:t>Remove cell debris (especially from skin, tumor, brain, liver, lung, etc.)</a:t>
                      </a:r>
                    </a:p>
                  </a:txBody>
                  <a:tcPr anchor="ctr"/>
                </a:tc>
                <a:tc>
                  <a:txBody>
                    <a:bodyPr/>
                    <a:lstStyle/>
                    <a:p>
                      <a:r>
                        <a:rPr lang="en-US" dirty="0"/>
                        <a:t>Titrate your antibodies.</a:t>
                      </a:r>
                    </a:p>
                    <a:p>
                      <a:r>
                        <a:rPr lang="en-US" dirty="0"/>
                        <a:t>(Saves $$$ too!)</a:t>
                      </a:r>
                    </a:p>
                  </a:txBody>
                  <a:tcPr anchor="ctr"/>
                </a:tc>
                <a:extLst>
                  <a:ext uri="{0D108BD9-81ED-4DB2-BD59-A6C34878D82A}">
                    <a16:rowId xmlns:a16="http://schemas.microsoft.com/office/drawing/2014/main" val="2695064369"/>
                  </a:ext>
                </a:extLst>
              </a:tr>
              <a:tr h="661575">
                <a:tc>
                  <a:txBody>
                    <a:bodyPr/>
                    <a:lstStyle/>
                    <a:p>
                      <a:r>
                        <a:rPr lang="en-US" dirty="0"/>
                        <a:t>Optimal Sample temp.</a:t>
                      </a:r>
                    </a:p>
                  </a:txBody>
                  <a:tcPr anchor="ctr"/>
                </a:tc>
                <a:tc>
                  <a:txBody>
                    <a:bodyPr/>
                    <a:lstStyle/>
                    <a:p>
                      <a:r>
                        <a:rPr lang="en-US" dirty="0"/>
                        <a:t>Single cell suspension</a:t>
                      </a:r>
                    </a:p>
                  </a:txBody>
                  <a:tcPr anchor="ctr"/>
                </a:tc>
                <a:tc>
                  <a:txBody>
                    <a:bodyPr/>
                    <a:lstStyle/>
                    <a:p>
                      <a:r>
                        <a:rPr lang="en-US" dirty="0"/>
                        <a:t>Pre-enrich sample if possible</a:t>
                      </a:r>
                    </a:p>
                  </a:txBody>
                  <a:tcPr anchor="ctr"/>
                </a:tc>
                <a:tc>
                  <a:txBody>
                    <a:bodyPr/>
                    <a:lstStyle/>
                    <a:p>
                      <a:r>
                        <a:rPr lang="en-US" dirty="0"/>
                        <a:t>Optimize panel on an analyzer.</a:t>
                      </a:r>
                    </a:p>
                  </a:txBody>
                  <a:tcPr anchor="ctr"/>
                </a:tc>
                <a:extLst>
                  <a:ext uri="{0D108BD9-81ED-4DB2-BD59-A6C34878D82A}">
                    <a16:rowId xmlns:a16="http://schemas.microsoft.com/office/drawing/2014/main" val="1675110434"/>
                  </a:ext>
                </a:extLst>
              </a:tr>
              <a:tr h="661575">
                <a:tc>
                  <a:txBody>
                    <a:bodyPr/>
                    <a:lstStyle/>
                    <a:p>
                      <a:r>
                        <a:rPr lang="en-US" dirty="0"/>
                        <a:t>Minimize staining/handling times</a:t>
                      </a:r>
                    </a:p>
                  </a:txBody>
                  <a:tcPr anchor="ctr"/>
                </a:tc>
                <a:tc>
                  <a:txBody>
                    <a:bodyPr/>
                    <a:lstStyle/>
                    <a:p>
                      <a:endParaRPr lang="en-US"/>
                    </a:p>
                  </a:txBody>
                  <a:tcPr anchor="ctr"/>
                </a:tc>
                <a:tc>
                  <a:txBody>
                    <a:bodyPr/>
                    <a:lstStyle/>
                    <a:p>
                      <a:r>
                        <a:rPr lang="en-US" dirty="0"/>
                        <a:t>Lyse/remove RBCs if present</a:t>
                      </a:r>
                    </a:p>
                  </a:txBody>
                  <a:tcPr anchor="ctr"/>
                </a:tc>
                <a:tc>
                  <a:txBody>
                    <a:bodyPr/>
                    <a:lstStyle/>
                    <a:p>
                      <a:r>
                        <a:rPr lang="en-US" dirty="0"/>
                        <a:t>Make single dye controls.</a:t>
                      </a:r>
                    </a:p>
                  </a:txBody>
                  <a:tcPr anchor="ctr"/>
                </a:tc>
                <a:extLst>
                  <a:ext uri="{0D108BD9-81ED-4DB2-BD59-A6C34878D82A}">
                    <a16:rowId xmlns:a16="http://schemas.microsoft.com/office/drawing/2014/main" val="2229369681"/>
                  </a:ext>
                </a:extLst>
              </a:tr>
              <a:tr h="66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load 7-AAD until just before running.</a:t>
                      </a:r>
                    </a:p>
                  </a:txBody>
                  <a:tcPr anchor="ctr"/>
                </a:tc>
                <a:tc>
                  <a:txBody>
                    <a:bodyPr/>
                    <a:lstStyle/>
                    <a:p>
                      <a:endParaRPr lang="en-US" dirty="0"/>
                    </a:p>
                  </a:txBody>
                  <a:tcPr anchor="ctr"/>
                </a:tc>
                <a:tc>
                  <a:txBody>
                    <a:bodyPr/>
                    <a:lstStyle/>
                    <a:p>
                      <a:endParaRPr lang="en-US" dirty="0"/>
                    </a:p>
                  </a:txBody>
                  <a:tcPr anchor="ctr"/>
                </a:tc>
                <a:tc>
                  <a:txBody>
                    <a:bodyPr/>
                    <a:lstStyle/>
                    <a:p>
                      <a:r>
                        <a:rPr lang="en-US" dirty="0"/>
                        <a:t>Make gating controls.</a:t>
                      </a:r>
                    </a:p>
                  </a:txBody>
                  <a:tcPr anchor="ctr"/>
                </a:tc>
                <a:extLst>
                  <a:ext uri="{0D108BD9-81ED-4DB2-BD59-A6C34878D82A}">
                    <a16:rowId xmlns:a16="http://schemas.microsoft.com/office/drawing/2014/main" val="561912160"/>
                  </a:ext>
                </a:extLst>
              </a:tr>
              <a:tr h="66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endParaRPr lang="en-US" dirty="0"/>
                    </a:p>
                  </a:txBody>
                  <a:tcPr anchor="ctr"/>
                </a:tc>
                <a:tc>
                  <a:txBody>
                    <a:bodyPr/>
                    <a:lstStyle/>
                    <a:p>
                      <a:endParaRPr lang="en-US" dirty="0"/>
                    </a:p>
                  </a:txBody>
                  <a:tcPr anchor="ctr"/>
                </a:tc>
                <a:tc>
                  <a:txBody>
                    <a:bodyPr/>
                    <a:lstStyle/>
                    <a:p>
                      <a:r>
                        <a:rPr lang="en-US" dirty="0"/>
                        <a:t>(Plan to) use a viability dye.</a:t>
                      </a:r>
                    </a:p>
                  </a:txBody>
                  <a:tcPr anchor="ctr"/>
                </a:tc>
                <a:extLst>
                  <a:ext uri="{0D108BD9-81ED-4DB2-BD59-A6C34878D82A}">
                    <a16:rowId xmlns:a16="http://schemas.microsoft.com/office/drawing/2014/main" val="1874919653"/>
                  </a:ext>
                </a:extLst>
              </a:tr>
            </a:tbl>
          </a:graphicData>
        </a:graphic>
      </p:graphicFrame>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11</a:t>
            </a:fld>
            <a:endParaRPr lang="en-US"/>
          </a:p>
        </p:txBody>
      </p:sp>
    </p:spTree>
    <p:extLst>
      <p:ext uri="{BB962C8B-B14F-4D97-AF65-F5344CB8AC3E}">
        <p14:creationId xmlns:p14="http://schemas.microsoft.com/office/powerpoint/2010/main" val="212415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During the Sort</a:t>
            </a:r>
            <a:endParaRPr lang="en-US" dirty="0">
              <a:solidFill>
                <a:srgbClr val="FF0000"/>
              </a:solidFill>
            </a:endParaRPr>
          </a:p>
        </p:txBody>
      </p:sp>
      <p:graphicFrame>
        <p:nvGraphicFramePr>
          <p:cNvPr id="5" name="Content Placeholder 4">
            <a:extLst>
              <a:ext uri="{FF2B5EF4-FFF2-40B4-BE49-F238E27FC236}">
                <a16:creationId xmlns:a16="http://schemas.microsoft.com/office/drawing/2014/main" id="{000A7654-D835-1E74-5B3F-16D272CD4FDD}"/>
              </a:ext>
            </a:extLst>
          </p:cNvPr>
          <p:cNvGraphicFramePr>
            <a:graphicFrameLocks noGrp="1"/>
          </p:cNvGraphicFramePr>
          <p:nvPr>
            <p:ph sz="half" idx="2"/>
            <p:extLst>
              <p:ext uri="{D42A27DB-BD31-4B8C-83A1-F6EECF244321}">
                <p14:modId xmlns:p14="http://schemas.microsoft.com/office/powerpoint/2010/main" val="2832837513"/>
              </p:ext>
            </p:extLst>
          </p:nvPr>
        </p:nvGraphicFramePr>
        <p:xfrm>
          <a:off x="500062" y="1526635"/>
          <a:ext cx="11191876" cy="4688635"/>
        </p:xfrm>
        <a:graphic>
          <a:graphicData uri="http://schemas.openxmlformats.org/drawingml/2006/table">
            <a:tbl>
              <a:tblPr firstRow="1" bandRow="1">
                <a:tableStyleId>{21E4AEA4-8DFA-4A89-87EB-49C32662AFE0}</a:tableStyleId>
              </a:tblPr>
              <a:tblGrid>
                <a:gridCol w="2112509">
                  <a:extLst>
                    <a:ext uri="{9D8B030D-6E8A-4147-A177-3AD203B41FA5}">
                      <a16:colId xmlns:a16="http://schemas.microsoft.com/office/drawing/2014/main" val="1596543388"/>
                    </a:ext>
                  </a:extLst>
                </a:gridCol>
                <a:gridCol w="2547258">
                  <a:extLst>
                    <a:ext uri="{9D8B030D-6E8A-4147-A177-3AD203B41FA5}">
                      <a16:colId xmlns:a16="http://schemas.microsoft.com/office/drawing/2014/main" val="3061950982"/>
                    </a:ext>
                  </a:extLst>
                </a:gridCol>
                <a:gridCol w="3579222">
                  <a:extLst>
                    <a:ext uri="{9D8B030D-6E8A-4147-A177-3AD203B41FA5}">
                      <a16:colId xmlns:a16="http://schemas.microsoft.com/office/drawing/2014/main" val="355084397"/>
                    </a:ext>
                  </a:extLst>
                </a:gridCol>
                <a:gridCol w="2952887">
                  <a:extLst>
                    <a:ext uri="{9D8B030D-6E8A-4147-A177-3AD203B41FA5}">
                      <a16:colId xmlns:a16="http://schemas.microsoft.com/office/drawing/2014/main" val="2840460084"/>
                    </a:ext>
                  </a:extLst>
                </a:gridCol>
              </a:tblGrid>
              <a:tr h="661575">
                <a:tc>
                  <a:txBody>
                    <a:bodyPr/>
                    <a:lstStyle/>
                    <a:p>
                      <a:r>
                        <a:rPr lang="en-US" dirty="0"/>
                        <a:t>Viability</a:t>
                      </a:r>
                    </a:p>
                  </a:txBody>
                  <a:tcPr/>
                </a:tc>
                <a:tc>
                  <a:txBody>
                    <a:bodyPr/>
                    <a:lstStyle/>
                    <a:p>
                      <a:r>
                        <a:rPr lang="en-US" dirty="0"/>
                        <a:t>Fluidics</a:t>
                      </a:r>
                    </a:p>
                  </a:txBody>
                  <a:tcPr/>
                </a:tc>
                <a:tc>
                  <a:txBody>
                    <a:bodyPr/>
                    <a:lstStyle/>
                    <a:p>
                      <a:r>
                        <a:rPr lang="en-US" dirty="0"/>
                        <a:t>Time</a:t>
                      </a:r>
                    </a:p>
                  </a:txBody>
                  <a:tcPr/>
                </a:tc>
                <a:tc>
                  <a:txBody>
                    <a:bodyPr/>
                    <a:lstStyle/>
                    <a:p>
                      <a:r>
                        <a:rPr lang="en-US" dirty="0"/>
                        <a:t>Data Quality</a:t>
                      </a:r>
                    </a:p>
                  </a:txBody>
                  <a:tcPr/>
                </a:tc>
                <a:extLst>
                  <a:ext uri="{0D108BD9-81ED-4DB2-BD59-A6C34878D82A}">
                    <a16:rowId xmlns:a16="http://schemas.microsoft.com/office/drawing/2014/main" val="151355653"/>
                  </a:ext>
                </a:extLst>
              </a:tr>
              <a:tr h="1283860">
                <a:tc>
                  <a:txBody>
                    <a:bodyPr/>
                    <a:lstStyle/>
                    <a:p>
                      <a:r>
                        <a:rPr lang="en-US" dirty="0"/>
                        <a:t>Collection media:</a:t>
                      </a:r>
                    </a:p>
                    <a:p>
                      <a:pPr marL="285750" indent="-285750">
                        <a:buFont typeface="Arial" panose="020B0604020202020204" pitchFamily="34" charset="0"/>
                        <a:buChar char="•"/>
                      </a:pPr>
                      <a:r>
                        <a:rPr lang="en-US" dirty="0"/>
                        <a:t>Extra serum?</a:t>
                      </a:r>
                    </a:p>
                    <a:p>
                      <a:pPr marL="285750" indent="-285750">
                        <a:buFont typeface="Arial" panose="020B0604020202020204" pitchFamily="34" charset="0"/>
                        <a:buChar char="•"/>
                      </a:pPr>
                      <a:r>
                        <a:rPr lang="en-US" dirty="0"/>
                        <a:t>Nutrients?</a:t>
                      </a:r>
                    </a:p>
                    <a:p>
                      <a:pPr marL="285750" indent="-285750">
                        <a:buFont typeface="Arial" panose="020B0604020202020204" pitchFamily="34" charset="0"/>
                        <a:buChar char="•"/>
                      </a:pPr>
                      <a:r>
                        <a:rPr lang="en-US" dirty="0"/>
                        <a:t>Lysing buffer?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Nozzle choice </a:t>
                      </a:r>
                    </a:p>
                  </a:txBody>
                  <a:tcPr anchor="ctr"/>
                </a:tc>
                <a:tc>
                  <a:txBody>
                    <a:bodyPr/>
                    <a:lstStyle/>
                    <a:p>
                      <a:r>
                        <a:rPr lang="en-US" dirty="0"/>
                        <a:t>Speed of sort</a:t>
                      </a:r>
                    </a:p>
                    <a:p>
                      <a:pPr marL="285750" indent="-285750">
                        <a:buFont typeface="Arial" panose="020B0604020202020204" pitchFamily="34" charset="0"/>
                        <a:buChar char="•"/>
                      </a:pPr>
                      <a:r>
                        <a:rPr lang="en-US" dirty="0"/>
                        <a:t>slower can mean more yield</a:t>
                      </a:r>
                    </a:p>
                    <a:p>
                      <a:pPr marL="285750" indent="-285750">
                        <a:buFont typeface="Arial" panose="020B0604020202020204" pitchFamily="34" charset="0"/>
                        <a:buChar char="•"/>
                      </a:pPr>
                      <a:r>
                        <a:rPr lang="en-US" dirty="0"/>
                        <a:t>faster can get cells to next step earlier (less time to die)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Optimize gating strategy</a:t>
                      </a:r>
                    </a:p>
                  </a:txBody>
                  <a:tcPr anchor="ctr"/>
                </a:tc>
                <a:extLst>
                  <a:ext uri="{0D108BD9-81ED-4DB2-BD59-A6C34878D82A}">
                    <a16:rowId xmlns:a16="http://schemas.microsoft.com/office/drawing/2014/main" val="2695064369"/>
                  </a:ext>
                </a:extLst>
              </a:tr>
              <a:tr h="661575">
                <a:tc>
                  <a:txBody>
                    <a:bodyPr/>
                    <a:lstStyle/>
                    <a:p>
                      <a:r>
                        <a:rPr lang="en-US" dirty="0"/>
                        <a:t>Dilution of collection media by sheath droplets</a:t>
                      </a:r>
                    </a:p>
                  </a:txBody>
                  <a:tcPr anchor="ctr"/>
                </a:tc>
                <a:tc>
                  <a:txBody>
                    <a:bodyPr/>
                    <a:lstStyle/>
                    <a:p>
                      <a:r>
                        <a:rPr lang="en-US" b="1" dirty="0"/>
                        <a:t>FILTER</a:t>
                      </a:r>
                      <a:r>
                        <a:rPr lang="en-US" dirty="0"/>
                        <a:t> your samples &lt;30 min before running</a:t>
                      </a:r>
                    </a:p>
                  </a:txBody>
                  <a:tcPr anchor="ctr"/>
                </a:tc>
                <a:tc>
                  <a:txBody>
                    <a:bodyPr/>
                    <a:lstStyle/>
                    <a:p>
                      <a:r>
                        <a:rPr lang="en-US" dirty="0"/>
                        <a:t>Dilute samples will dramatically increase sort times.</a:t>
                      </a:r>
                    </a:p>
                  </a:txBody>
                  <a:tcPr anchor="ctr"/>
                </a:tc>
                <a:tc>
                  <a:txBody>
                    <a:bodyPr/>
                    <a:lstStyle/>
                    <a:p>
                      <a:r>
                        <a:rPr lang="en-US" dirty="0"/>
                        <a:t>If you want the FCS files, let us know how many events to record.</a:t>
                      </a:r>
                    </a:p>
                  </a:txBody>
                  <a:tcPr anchor="ctr"/>
                </a:tc>
                <a:extLst>
                  <a:ext uri="{0D108BD9-81ED-4DB2-BD59-A6C34878D82A}">
                    <a16:rowId xmlns:a16="http://schemas.microsoft.com/office/drawing/2014/main" val="1675110434"/>
                  </a:ext>
                </a:extLst>
              </a:tr>
              <a:tr h="66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Temperature while waiting</a:t>
                      </a:r>
                    </a:p>
                  </a:txBody>
                  <a:tcPr anchor="ctr"/>
                </a:tc>
                <a:tc>
                  <a:txBody>
                    <a:bodyPr/>
                    <a:lstStyle/>
                    <a:p>
                      <a:endParaRPr lang="en-US" dirty="0"/>
                    </a:p>
                  </a:txBody>
                  <a:tcPr anchor="ctr"/>
                </a:tc>
                <a:tc>
                  <a:txBody>
                    <a:bodyPr/>
                    <a:lstStyle/>
                    <a:p>
                      <a:r>
                        <a:rPr lang="en-US" dirty="0"/>
                        <a:t>Purity (default) vs. Yield</a:t>
                      </a:r>
                    </a:p>
                  </a:txBody>
                  <a:tcPr anchor="ctr"/>
                </a:tc>
                <a:tc>
                  <a:txBody>
                    <a:bodyPr/>
                    <a:lstStyle/>
                    <a:p>
                      <a:r>
                        <a:rPr lang="en-US" dirty="0"/>
                        <a:t>Periodically rerun single dye controls on subsequent sorts.</a:t>
                      </a:r>
                    </a:p>
                  </a:txBody>
                  <a:tcPr anchor="ctr"/>
                </a:tc>
                <a:extLst>
                  <a:ext uri="{0D108BD9-81ED-4DB2-BD59-A6C34878D82A}">
                    <a16:rowId xmlns:a16="http://schemas.microsoft.com/office/drawing/2014/main" val="2229369681"/>
                  </a:ext>
                </a:extLst>
              </a:tr>
              <a:tr h="661575">
                <a:tc>
                  <a:txBody>
                    <a:bodyPr/>
                    <a:lstStyle/>
                    <a:p>
                      <a:r>
                        <a:rPr lang="en-US" dirty="0"/>
                        <a:t>Temperature while being collected</a:t>
                      </a:r>
                    </a:p>
                  </a:txBody>
                  <a:tcPr anchor="ctr"/>
                </a:tc>
                <a:tc>
                  <a:txBody>
                    <a:bodyPr/>
                    <a:lstStyle/>
                    <a:p>
                      <a:endParaRPr lang="en-US" dirty="0"/>
                    </a:p>
                  </a:txBody>
                  <a:tcPr anchor="ctr"/>
                </a:tc>
                <a:tc>
                  <a:txBody>
                    <a:bodyPr/>
                    <a:lstStyle/>
                    <a:p>
                      <a:r>
                        <a:rPr lang="en-US" dirty="0"/>
                        <a:t>Threshold: higher can be faster, but also ignores debris in collected sample.</a:t>
                      </a:r>
                    </a:p>
                  </a:txBody>
                  <a:tcPr anchor="ctr"/>
                </a:tc>
                <a:tc>
                  <a:txBody>
                    <a:bodyPr/>
                    <a:lstStyle/>
                    <a:p>
                      <a:r>
                        <a:rPr lang="en-US" dirty="0"/>
                        <a:t>If you want a purity check, let us know so we can budget time for it.</a:t>
                      </a:r>
                    </a:p>
                  </a:txBody>
                  <a:tcPr anchor="ctr"/>
                </a:tc>
                <a:extLst>
                  <a:ext uri="{0D108BD9-81ED-4DB2-BD59-A6C34878D82A}">
                    <a16:rowId xmlns:a16="http://schemas.microsoft.com/office/drawing/2014/main" val="1557384540"/>
                  </a:ext>
                </a:extLst>
              </a:tr>
            </a:tbl>
          </a:graphicData>
        </a:graphic>
      </p:graphicFrame>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12</a:t>
            </a:fld>
            <a:endParaRPr lang="en-US"/>
          </a:p>
        </p:txBody>
      </p:sp>
    </p:spTree>
    <p:extLst>
      <p:ext uri="{BB962C8B-B14F-4D97-AF65-F5344CB8AC3E}">
        <p14:creationId xmlns:p14="http://schemas.microsoft.com/office/powerpoint/2010/main" val="137900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After the Sort</a:t>
            </a:r>
            <a:endParaRPr lang="en-US" dirty="0">
              <a:solidFill>
                <a:srgbClr val="FF0000"/>
              </a:solidFill>
            </a:endParaRPr>
          </a:p>
        </p:txBody>
      </p:sp>
      <p:graphicFrame>
        <p:nvGraphicFramePr>
          <p:cNvPr id="5" name="Content Placeholder 4">
            <a:extLst>
              <a:ext uri="{FF2B5EF4-FFF2-40B4-BE49-F238E27FC236}">
                <a16:creationId xmlns:a16="http://schemas.microsoft.com/office/drawing/2014/main" id="{000A7654-D835-1E74-5B3F-16D272CD4FDD}"/>
              </a:ext>
            </a:extLst>
          </p:cNvPr>
          <p:cNvGraphicFramePr>
            <a:graphicFrameLocks noGrp="1"/>
          </p:cNvGraphicFramePr>
          <p:nvPr>
            <p:ph sz="half" idx="2"/>
            <p:extLst>
              <p:ext uri="{D42A27DB-BD31-4B8C-83A1-F6EECF244321}">
                <p14:modId xmlns:p14="http://schemas.microsoft.com/office/powerpoint/2010/main" val="2657664346"/>
              </p:ext>
            </p:extLst>
          </p:nvPr>
        </p:nvGraphicFramePr>
        <p:xfrm>
          <a:off x="655320" y="1590834"/>
          <a:ext cx="10923272" cy="2764695"/>
        </p:xfrm>
        <a:graphic>
          <a:graphicData uri="http://schemas.openxmlformats.org/drawingml/2006/table">
            <a:tbl>
              <a:tblPr firstRow="1" bandRow="1">
                <a:tableStyleId>{93296810-A885-4BE3-A3E7-6D5BEEA58F35}</a:tableStyleId>
              </a:tblPr>
              <a:tblGrid>
                <a:gridCol w="2754086">
                  <a:extLst>
                    <a:ext uri="{9D8B030D-6E8A-4147-A177-3AD203B41FA5}">
                      <a16:colId xmlns:a16="http://schemas.microsoft.com/office/drawing/2014/main" val="1596543388"/>
                    </a:ext>
                  </a:extLst>
                </a:gridCol>
                <a:gridCol w="2145574">
                  <a:extLst>
                    <a:ext uri="{9D8B030D-6E8A-4147-A177-3AD203B41FA5}">
                      <a16:colId xmlns:a16="http://schemas.microsoft.com/office/drawing/2014/main" val="3061950982"/>
                    </a:ext>
                  </a:extLst>
                </a:gridCol>
                <a:gridCol w="2983230">
                  <a:extLst>
                    <a:ext uri="{9D8B030D-6E8A-4147-A177-3AD203B41FA5}">
                      <a16:colId xmlns:a16="http://schemas.microsoft.com/office/drawing/2014/main" val="355084397"/>
                    </a:ext>
                  </a:extLst>
                </a:gridCol>
                <a:gridCol w="3040382">
                  <a:extLst>
                    <a:ext uri="{9D8B030D-6E8A-4147-A177-3AD203B41FA5}">
                      <a16:colId xmlns:a16="http://schemas.microsoft.com/office/drawing/2014/main" val="2840460084"/>
                    </a:ext>
                  </a:extLst>
                </a:gridCol>
              </a:tblGrid>
              <a:tr h="661575">
                <a:tc>
                  <a:txBody>
                    <a:bodyPr/>
                    <a:lstStyle/>
                    <a:p>
                      <a:r>
                        <a:rPr lang="en-US" dirty="0"/>
                        <a:t>Viability</a:t>
                      </a:r>
                    </a:p>
                  </a:txBody>
                  <a:tcPr anchor="ctr"/>
                </a:tc>
                <a:tc>
                  <a:txBody>
                    <a:bodyPr/>
                    <a:lstStyle/>
                    <a:p>
                      <a:r>
                        <a:rPr lang="en-US" dirty="0"/>
                        <a:t>Fluidics</a:t>
                      </a:r>
                    </a:p>
                  </a:txBody>
                  <a:tcPr anchor="ctr"/>
                </a:tc>
                <a:tc>
                  <a:txBody>
                    <a:bodyPr/>
                    <a:lstStyle/>
                    <a:p>
                      <a:r>
                        <a:rPr lang="en-US" dirty="0"/>
                        <a:t>Time</a:t>
                      </a:r>
                    </a:p>
                  </a:txBody>
                  <a:tcPr anchor="ctr"/>
                </a:tc>
                <a:tc>
                  <a:txBody>
                    <a:bodyPr/>
                    <a:lstStyle/>
                    <a:p>
                      <a:r>
                        <a:rPr lang="en-US" dirty="0"/>
                        <a:t>Data Quality</a:t>
                      </a:r>
                    </a:p>
                  </a:txBody>
                  <a:tcPr anchor="ctr"/>
                </a:tc>
                <a:extLst>
                  <a:ext uri="{0D108BD9-81ED-4DB2-BD59-A6C34878D82A}">
                    <a16:rowId xmlns:a16="http://schemas.microsoft.com/office/drawing/2014/main" val="151355653"/>
                  </a:ext>
                </a:extLst>
              </a:tr>
              <a:tr h="714784">
                <a:tc>
                  <a:txBody>
                    <a:bodyPr/>
                    <a:lstStyle/>
                    <a:p>
                      <a:r>
                        <a:rPr lang="en-US" dirty="0"/>
                        <a:t>Temperature while waiting.</a:t>
                      </a:r>
                    </a:p>
                  </a:txBody>
                  <a:tcPr anchor="ctr"/>
                </a:tc>
                <a:tc>
                  <a:txBody>
                    <a:bodyPr/>
                    <a:lstStyle/>
                    <a:p>
                      <a:r>
                        <a:rPr lang="en-US" dirty="0"/>
                        <a:t>(It’s water under the bridge now.)</a:t>
                      </a:r>
                    </a:p>
                  </a:txBody>
                  <a:tcPr anchor="ctr"/>
                </a:tc>
                <a:tc>
                  <a:txBody>
                    <a:bodyPr/>
                    <a:lstStyle/>
                    <a:p>
                      <a:r>
                        <a:rPr lang="en-US" dirty="0"/>
                        <a:t>Minimize time between collection and next steps… especially if culturing or injecting.  (batch process?) </a:t>
                      </a:r>
                    </a:p>
                  </a:txBody>
                  <a:tcPr anchor="ctr"/>
                </a:tc>
                <a:tc>
                  <a:txBody>
                    <a:bodyPr/>
                    <a:lstStyle/>
                    <a:p>
                      <a:r>
                        <a:rPr lang="en-US" dirty="0"/>
                        <a:t>Can request FCS files of sort to play with gating strategies for future sorts.</a:t>
                      </a:r>
                    </a:p>
                  </a:txBody>
                  <a:tcPr anchor="ctr"/>
                </a:tc>
                <a:extLst>
                  <a:ext uri="{0D108BD9-81ED-4DB2-BD59-A6C34878D82A}">
                    <a16:rowId xmlns:a16="http://schemas.microsoft.com/office/drawing/2014/main" val="2695064369"/>
                  </a:ext>
                </a:extLst>
              </a:tr>
              <a:tr h="661575">
                <a:tc>
                  <a:txBody>
                    <a:bodyPr/>
                    <a:lstStyle/>
                    <a:p>
                      <a:r>
                        <a:rPr lang="en-US" dirty="0"/>
                        <a:t>Consider batch processing for all day sorts?</a:t>
                      </a:r>
                    </a:p>
                  </a:txBody>
                  <a:tcPr anchor="ctr"/>
                </a:tc>
                <a:tc>
                  <a:txBody>
                    <a:bodyPr/>
                    <a:lstStyle/>
                    <a:p>
                      <a:endParaRPr lang="en-US" dirty="0"/>
                    </a:p>
                  </a:txBody>
                  <a:tcPr anchor="ctr"/>
                </a:tc>
                <a:tc>
                  <a:txBody>
                    <a:bodyPr/>
                    <a:lstStyle/>
                    <a:p>
                      <a:endParaRPr lang="en-US" dirty="0"/>
                    </a:p>
                  </a:txBody>
                  <a:tcPr anchor="ctr"/>
                </a:tc>
                <a:tc>
                  <a:txBody>
                    <a:bodyPr/>
                    <a:lstStyle/>
                    <a:p>
                      <a:r>
                        <a:rPr lang="en-US" dirty="0"/>
                        <a:t>Purity check</a:t>
                      </a:r>
                    </a:p>
                  </a:txBody>
                  <a:tcPr anchor="ctr"/>
                </a:tc>
                <a:extLst>
                  <a:ext uri="{0D108BD9-81ED-4DB2-BD59-A6C34878D82A}">
                    <a16:rowId xmlns:a16="http://schemas.microsoft.com/office/drawing/2014/main" val="1675110434"/>
                  </a:ext>
                </a:extLst>
              </a:tr>
            </a:tbl>
          </a:graphicData>
        </a:graphic>
      </p:graphicFrame>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13</a:t>
            </a:fld>
            <a:endParaRPr lang="en-US"/>
          </a:p>
        </p:txBody>
      </p:sp>
    </p:spTree>
    <p:extLst>
      <p:ext uri="{BB962C8B-B14F-4D97-AF65-F5344CB8AC3E}">
        <p14:creationId xmlns:p14="http://schemas.microsoft.com/office/powerpoint/2010/main" val="16397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0 micron nozzle for Cytek Aurora CS&#10;&#10;Description automatically generated">
            <a:extLst>
              <a:ext uri="{FF2B5EF4-FFF2-40B4-BE49-F238E27FC236}">
                <a16:creationId xmlns:a16="http://schemas.microsoft.com/office/drawing/2014/main" id="{24A0F48D-B69B-8678-4C75-3925F544C8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6982" y1="39663" x2="78511" y2="39475"/>
                        <a14:foregroundMark x1="79638" y1="42099" x2="79074" y2="40787"/>
                      </a14:backgroundRemoval>
                    </a14:imgEffect>
                  </a14:imgLayer>
                </a14:imgProps>
              </a:ext>
              <a:ext uri="{28A0092B-C50C-407E-A947-70E740481C1C}">
                <a14:useLocalDpi xmlns:a14="http://schemas.microsoft.com/office/drawing/2010/main" val="0"/>
              </a:ext>
            </a:extLst>
          </a:blip>
          <a:srcRect l="4676" t="27560" r="7354" b="30366"/>
          <a:stretch/>
        </p:blipFill>
        <p:spPr>
          <a:xfrm>
            <a:off x="0" y="5481863"/>
            <a:ext cx="4053841" cy="1249137"/>
          </a:xfrm>
          <a:prstGeom prst="rect">
            <a:avLst/>
          </a:prstGeom>
        </p:spPr>
      </p:pic>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Practical Considerations: Nozzle Choice</a:t>
            </a:r>
            <a:endParaRPr lang="en-US" dirty="0">
              <a:solidFill>
                <a:srgbClr val="FF0000"/>
              </a:solidFill>
            </a:endParaRPr>
          </a:p>
        </p:txBody>
      </p:sp>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14</a:t>
            </a:fld>
            <a:endParaRPr lang="en-US"/>
          </a:p>
        </p:txBody>
      </p:sp>
      <p:graphicFrame>
        <p:nvGraphicFramePr>
          <p:cNvPr id="7" name="Table 6">
            <a:extLst>
              <a:ext uri="{FF2B5EF4-FFF2-40B4-BE49-F238E27FC236}">
                <a16:creationId xmlns:a16="http://schemas.microsoft.com/office/drawing/2014/main" id="{31CE7949-B2C6-652E-F20A-6311743930AA}"/>
              </a:ext>
            </a:extLst>
          </p:cNvPr>
          <p:cNvGraphicFramePr>
            <a:graphicFrameLocks noGrp="1"/>
          </p:cNvGraphicFramePr>
          <p:nvPr>
            <p:extLst>
              <p:ext uri="{D42A27DB-BD31-4B8C-83A1-F6EECF244321}">
                <p14:modId xmlns:p14="http://schemas.microsoft.com/office/powerpoint/2010/main" val="871084076"/>
              </p:ext>
            </p:extLst>
          </p:nvPr>
        </p:nvGraphicFramePr>
        <p:xfrm>
          <a:off x="681511" y="1775413"/>
          <a:ext cx="10828978" cy="2194560"/>
        </p:xfrm>
        <a:graphic>
          <a:graphicData uri="http://schemas.openxmlformats.org/drawingml/2006/table">
            <a:tbl>
              <a:tblPr firstRow="1">
                <a:tableStyleId>{91EBBBCC-DAD2-459C-BE2E-F6DE35CF9A28}</a:tableStyleId>
              </a:tblPr>
              <a:tblGrid>
                <a:gridCol w="1107570">
                  <a:extLst>
                    <a:ext uri="{9D8B030D-6E8A-4147-A177-3AD203B41FA5}">
                      <a16:colId xmlns:a16="http://schemas.microsoft.com/office/drawing/2014/main" val="3599523959"/>
                    </a:ext>
                  </a:extLst>
                </a:gridCol>
                <a:gridCol w="1278569">
                  <a:extLst>
                    <a:ext uri="{9D8B030D-6E8A-4147-A177-3AD203B41FA5}">
                      <a16:colId xmlns:a16="http://schemas.microsoft.com/office/drawing/2014/main" val="3010135229"/>
                    </a:ext>
                  </a:extLst>
                </a:gridCol>
                <a:gridCol w="1331255">
                  <a:extLst>
                    <a:ext uri="{9D8B030D-6E8A-4147-A177-3AD203B41FA5}">
                      <a16:colId xmlns:a16="http://schemas.microsoft.com/office/drawing/2014/main" val="3631110869"/>
                    </a:ext>
                  </a:extLst>
                </a:gridCol>
                <a:gridCol w="1634874">
                  <a:extLst>
                    <a:ext uri="{9D8B030D-6E8A-4147-A177-3AD203B41FA5}">
                      <a16:colId xmlns:a16="http://schemas.microsoft.com/office/drawing/2014/main" val="2550875777"/>
                    </a:ext>
                  </a:extLst>
                </a:gridCol>
                <a:gridCol w="1764747">
                  <a:extLst>
                    <a:ext uri="{9D8B030D-6E8A-4147-A177-3AD203B41FA5}">
                      <a16:colId xmlns:a16="http://schemas.microsoft.com/office/drawing/2014/main" val="439369206"/>
                    </a:ext>
                  </a:extLst>
                </a:gridCol>
                <a:gridCol w="3711963">
                  <a:extLst>
                    <a:ext uri="{9D8B030D-6E8A-4147-A177-3AD203B41FA5}">
                      <a16:colId xmlns:a16="http://schemas.microsoft.com/office/drawing/2014/main" val="673800767"/>
                    </a:ext>
                  </a:extLst>
                </a:gridCol>
              </a:tblGrid>
              <a:tr h="457200">
                <a:tc rowSpan="2">
                  <a:txBody>
                    <a:bodyPr/>
                    <a:lstStyle/>
                    <a:p>
                      <a:pPr algn="ctr"/>
                      <a:r>
                        <a:rPr lang="en-US" sz="1800" dirty="0">
                          <a:solidFill>
                            <a:schemeClr val="tx1"/>
                          </a:solidFill>
                        </a:rPr>
                        <a:t>Nozzle Size</a:t>
                      </a:r>
                    </a:p>
                  </a:txBody>
                  <a:tcPr anchor="ctr">
                    <a:solidFill>
                      <a:srgbClr val="FFD579"/>
                    </a:solidFill>
                  </a:tcPr>
                </a:tc>
                <a:tc gridSpan="2">
                  <a:txBody>
                    <a:bodyPr/>
                    <a:lstStyle/>
                    <a:p>
                      <a:pPr algn="ctr"/>
                      <a:r>
                        <a:rPr lang="en-US" sz="1800" dirty="0">
                          <a:solidFill>
                            <a:schemeClr val="tx1"/>
                          </a:solidFill>
                        </a:rPr>
                        <a:t>Maximum Sort Speed</a:t>
                      </a:r>
                    </a:p>
                    <a:p>
                      <a:pPr algn="ctr"/>
                      <a:r>
                        <a:rPr lang="en-US" sz="1800" dirty="0">
                          <a:solidFill>
                            <a:schemeClr val="tx1"/>
                          </a:solidFill>
                        </a:rPr>
                        <a:t>(events/second)</a:t>
                      </a:r>
                    </a:p>
                  </a:txBody>
                  <a:tcPr anchor="ctr">
                    <a:solidFill>
                      <a:srgbClr val="FFD579"/>
                    </a:solidFill>
                  </a:tcPr>
                </a:tc>
                <a:tc hMerge="1">
                  <a:txBody>
                    <a:bodyPr/>
                    <a:lstStyle/>
                    <a:p>
                      <a:pPr algn="ctr"/>
                      <a:endParaRPr lang="en-US" sz="1800" dirty="0">
                        <a:solidFill>
                          <a:schemeClr val="tx1"/>
                        </a:solidFill>
                      </a:endParaRPr>
                    </a:p>
                  </a:txBody>
                  <a:tcPr>
                    <a:solidFill>
                      <a:srgbClr val="FFD579"/>
                    </a:solidFill>
                  </a:tcPr>
                </a:tc>
                <a:tc rowSpan="2">
                  <a:txBody>
                    <a:bodyPr/>
                    <a:lstStyle/>
                    <a:p>
                      <a:pPr algn="ctr"/>
                      <a:r>
                        <a:rPr lang="en-US" sz="1800" dirty="0">
                          <a:solidFill>
                            <a:schemeClr val="tx1"/>
                          </a:solidFill>
                        </a:rPr>
                        <a:t>Volume of 1000 Drops Collected</a:t>
                      </a:r>
                    </a:p>
                  </a:txBody>
                  <a:tcPr anchor="ctr">
                    <a:solidFill>
                      <a:srgbClr val="FFD579"/>
                    </a:solidFill>
                  </a:tcPr>
                </a:tc>
                <a:tc rowSpan="2">
                  <a:txBody>
                    <a:bodyPr/>
                    <a:lstStyle/>
                    <a:p>
                      <a:pPr algn="ctr"/>
                      <a:r>
                        <a:rPr lang="en-US" sz="1800" dirty="0">
                          <a:solidFill>
                            <a:schemeClr val="tx1"/>
                          </a:solidFill>
                        </a:rPr>
                        <a:t>Relative Stress Level for Cells</a:t>
                      </a:r>
                    </a:p>
                  </a:txBody>
                  <a:tcPr anchor="ctr">
                    <a:solidFill>
                      <a:srgbClr val="FFD579"/>
                    </a:solidFill>
                  </a:tcPr>
                </a:tc>
                <a:tc rowSpan="2">
                  <a:txBody>
                    <a:bodyPr/>
                    <a:lstStyle/>
                    <a:p>
                      <a:pPr algn="ctr"/>
                      <a:r>
                        <a:rPr lang="en-US" sz="1800" dirty="0">
                          <a:solidFill>
                            <a:schemeClr val="tx1"/>
                          </a:solidFill>
                        </a:rPr>
                        <a:t>Recommended Cell type</a:t>
                      </a:r>
                    </a:p>
                  </a:txBody>
                  <a:tcPr anchor="ctr">
                    <a:solidFill>
                      <a:srgbClr val="FFD579"/>
                    </a:solidFill>
                  </a:tcPr>
                </a:tc>
                <a:extLst>
                  <a:ext uri="{0D108BD9-81ED-4DB2-BD59-A6C34878D82A}">
                    <a16:rowId xmlns:a16="http://schemas.microsoft.com/office/drawing/2014/main" val="2375605511"/>
                  </a:ext>
                </a:extLst>
              </a:tr>
              <a:tr h="457200">
                <a:tc vMerge="1">
                  <a:txBody>
                    <a:bodyPr/>
                    <a:lstStyle/>
                    <a:p>
                      <a:endParaRPr lang="en-US"/>
                    </a:p>
                  </a:txBody>
                  <a:tcPr/>
                </a:tc>
                <a:tc>
                  <a:txBody>
                    <a:bodyPr/>
                    <a:lstStyle/>
                    <a:p>
                      <a:pPr algn="ctr"/>
                      <a:r>
                        <a:rPr lang="en-US" sz="1800" b="1" dirty="0">
                          <a:solidFill>
                            <a:schemeClr val="tx1"/>
                          </a:solidFill>
                        </a:rPr>
                        <a:t>Aria</a:t>
                      </a:r>
                    </a:p>
                  </a:txBody>
                  <a:tcPr anchor="ctr">
                    <a:solidFill>
                      <a:srgbClr val="FFD579"/>
                    </a:solidFill>
                  </a:tcPr>
                </a:tc>
                <a:tc>
                  <a:txBody>
                    <a:bodyPr/>
                    <a:lstStyle/>
                    <a:p>
                      <a:pPr algn="ctr"/>
                      <a:r>
                        <a:rPr lang="en-US" sz="1800" b="1" dirty="0">
                          <a:solidFill>
                            <a:schemeClr val="tx1"/>
                          </a:solidFill>
                        </a:rPr>
                        <a:t>Aurora CS</a:t>
                      </a:r>
                    </a:p>
                  </a:txBody>
                  <a:tcPr anchor="ctr">
                    <a:solidFill>
                      <a:srgbClr val="FFD579"/>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82006918"/>
                  </a:ext>
                </a:extLst>
              </a:tr>
              <a:tr h="2683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70</a:t>
                      </a:r>
                      <a:r>
                        <a:rPr lang="en-US" sz="1800" b="1" dirty="0">
                          <a:latin typeface="Symbol" pitchFamily="2" charset="2"/>
                        </a:rPr>
                        <a:t>m</a:t>
                      </a:r>
                      <a:r>
                        <a:rPr lang="en-US" sz="1800" b="1" dirty="0"/>
                        <a:t>m</a:t>
                      </a:r>
                      <a:endParaRPr lang="en-US" sz="1800" b="1" dirty="0">
                        <a:latin typeface="Symbol" pitchFamily="2" charset="2"/>
                      </a:endParaRPr>
                    </a:p>
                  </a:txBody>
                  <a:tcPr anchor="ctr"/>
                </a:tc>
                <a:tc>
                  <a:txBody>
                    <a:bodyPr/>
                    <a:lstStyle/>
                    <a:p>
                      <a:pPr algn="ctr"/>
                      <a:r>
                        <a:rPr lang="en-US" sz="1800" dirty="0"/>
                        <a:t>20,000</a:t>
                      </a:r>
                    </a:p>
                  </a:txBody>
                  <a:tcPr anchor="ctr"/>
                </a:tc>
                <a:tc>
                  <a:txBody>
                    <a:bodyPr/>
                    <a:lstStyle/>
                    <a:p>
                      <a:pPr algn="ctr"/>
                      <a:r>
                        <a:rPr lang="en-US" sz="1800" b="0" dirty="0">
                          <a:solidFill>
                            <a:schemeClr val="tx1"/>
                          </a:solidFill>
                        </a:rPr>
                        <a:t>18,000</a:t>
                      </a:r>
                    </a:p>
                  </a:txBody>
                  <a:tcPr anchor="ctr"/>
                </a:tc>
                <a:tc>
                  <a:txBody>
                    <a:bodyPr/>
                    <a:lstStyle/>
                    <a:p>
                      <a:pPr algn="ctr"/>
                      <a:r>
                        <a:rPr lang="en-US" sz="1800" dirty="0"/>
                        <a:t>1.85</a:t>
                      </a:r>
                      <a:r>
                        <a:rPr lang="en-US" sz="1800" dirty="0">
                          <a:latin typeface="Symbol" pitchFamily="2" charset="2"/>
                        </a:rPr>
                        <a:t>m</a:t>
                      </a:r>
                      <a:r>
                        <a:rPr lang="en-US" sz="1800" dirty="0"/>
                        <a:t>L</a:t>
                      </a:r>
                    </a:p>
                  </a:txBody>
                  <a:tcPr anchor="ctr"/>
                </a:tc>
                <a:tc>
                  <a:txBody>
                    <a:bodyPr/>
                    <a:lstStyle/>
                    <a:p>
                      <a:pPr algn="ctr"/>
                      <a:r>
                        <a:rPr lang="en-US" sz="1800" dirty="0"/>
                        <a:t>High</a:t>
                      </a:r>
                    </a:p>
                  </a:txBody>
                  <a:tcPr anchor="ctr"/>
                </a:tc>
                <a:tc>
                  <a:txBody>
                    <a:bodyPr/>
                    <a:lstStyle/>
                    <a:p>
                      <a:pPr algn="ctr"/>
                      <a:r>
                        <a:rPr lang="en-US" sz="1800" dirty="0"/>
                        <a:t>small/hardy (lymphocytes)</a:t>
                      </a:r>
                    </a:p>
                  </a:txBody>
                  <a:tcPr anchor="ctr"/>
                </a:tc>
                <a:extLst>
                  <a:ext uri="{0D108BD9-81ED-4DB2-BD59-A6C34878D82A}">
                    <a16:rowId xmlns:a16="http://schemas.microsoft.com/office/drawing/2014/main" val="1195818282"/>
                  </a:ext>
                </a:extLst>
              </a:tr>
              <a:tr h="2683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85</a:t>
                      </a:r>
                      <a:r>
                        <a:rPr lang="en-US" sz="1800" b="1" dirty="0">
                          <a:latin typeface="Symbol" pitchFamily="2" charset="2"/>
                        </a:rPr>
                        <a:t>m</a:t>
                      </a:r>
                      <a:r>
                        <a:rPr lang="en-US" sz="1800" b="1" dirty="0"/>
                        <a:t>m</a:t>
                      </a:r>
                      <a:endParaRPr lang="en-US" sz="1800" b="1" dirty="0">
                        <a:latin typeface="Symbol" pitchFamily="2" charset="2"/>
                      </a:endParaRPr>
                    </a:p>
                  </a:txBody>
                  <a:tcPr anchor="ctr"/>
                </a:tc>
                <a:tc>
                  <a:txBody>
                    <a:bodyPr/>
                    <a:lstStyle/>
                    <a:p>
                      <a:pPr algn="ctr"/>
                      <a:r>
                        <a:rPr lang="en-US" sz="1800" dirty="0"/>
                        <a:t>10,000</a:t>
                      </a:r>
                    </a:p>
                  </a:txBody>
                  <a:tcPr anchor="ctr"/>
                </a:tc>
                <a:tc>
                  <a:txBody>
                    <a:bodyPr/>
                    <a:lstStyle/>
                    <a:p>
                      <a:pPr algn="ctr"/>
                      <a:r>
                        <a:rPr lang="en-US" sz="1800" b="0" dirty="0">
                          <a:solidFill>
                            <a:schemeClr val="tx1"/>
                          </a:solidFill>
                        </a:rPr>
                        <a:t>-</a:t>
                      </a:r>
                    </a:p>
                  </a:txBody>
                  <a:tcPr anchor="ctr"/>
                </a:tc>
                <a:tc>
                  <a:txBody>
                    <a:bodyPr/>
                    <a:lstStyle/>
                    <a:p>
                      <a:pPr algn="ctr"/>
                      <a:r>
                        <a:rPr lang="en-US" sz="1800" dirty="0"/>
                        <a:t>3.4</a:t>
                      </a:r>
                      <a:r>
                        <a:rPr lang="en-US" sz="1800" dirty="0">
                          <a:latin typeface="Symbol" pitchFamily="2" charset="2"/>
                        </a:rPr>
                        <a:t>m</a:t>
                      </a:r>
                      <a:r>
                        <a:rPr lang="en-US" sz="1800" dirty="0"/>
                        <a:t>L</a:t>
                      </a:r>
                    </a:p>
                  </a:txBody>
                  <a:tcPr anchor="ctr"/>
                </a:tc>
                <a:tc>
                  <a:txBody>
                    <a:bodyPr/>
                    <a:lstStyle/>
                    <a:p>
                      <a:pPr algn="ctr"/>
                      <a:r>
                        <a:rPr lang="en-US" sz="1800" dirty="0"/>
                        <a:t>Medium</a:t>
                      </a:r>
                    </a:p>
                  </a:txBody>
                  <a:tcPr anchor="ctr"/>
                </a:tc>
                <a:tc>
                  <a:txBody>
                    <a:bodyPr/>
                    <a:lstStyle/>
                    <a:p>
                      <a:pPr algn="ctr"/>
                      <a:endParaRPr lang="en-US" sz="1800" dirty="0"/>
                    </a:p>
                  </a:txBody>
                  <a:tcPr anchor="ctr"/>
                </a:tc>
                <a:extLst>
                  <a:ext uri="{0D108BD9-81ED-4DB2-BD59-A6C34878D82A}">
                    <a16:rowId xmlns:a16="http://schemas.microsoft.com/office/drawing/2014/main" val="3959669713"/>
                  </a:ext>
                </a:extLst>
              </a:tr>
              <a:tr h="2683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100</a:t>
                      </a:r>
                      <a:r>
                        <a:rPr lang="en-US" sz="1800" b="1" dirty="0">
                          <a:latin typeface="Symbol" pitchFamily="2" charset="2"/>
                        </a:rPr>
                        <a:t>m</a:t>
                      </a:r>
                      <a:r>
                        <a:rPr lang="en-US" sz="1800" b="1" dirty="0"/>
                        <a:t>m</a:t>
                      </a:r>
                      <a:endParaRPr lang="en-US" sz="1800" b="1" dirty="0">
                        <a:latin typeface="Symbol" pitchFamily="2" charset="2"/>
                      </a:endParaRPr>
                    </a:p>
                  </a:txBody>
                  <a:tcPr anchor="ctr"/>
                </a:tc>
                <a:tc>
                  <a:txBody>
                    <a:bodyPr/>
                    <a:lstStyle/>
                    <a:p>
                      <a:pPr algn="ctr"/>
                      <a:r>
                        <a:rPr lang="en-US" sz="1800" dirty="0"/>
                        <a:t>6,000</a:t>
                      </a:r>
                    </a:p>
                  </a:txBody>
                  <a:tcPr anchor="ctr"/>
                </a:tc>
                <a:tc>
                  <a:txBody>
                    <a:bodyPr/>
                    <a:lstStyle/>
                    <a:p>
                      <a:pPr algn="ctr"/>
                      <a:r>
                        <a:rPr lang="en-US" sz="1800" b="0" dirty="0">
                          <a:solidFill>
                            <a:schemeClr val="tx1"/>
                          </a:solidFill>
                        </a:rPr>
                        <a:t>5,000</a:t>
                      </a:r>
                    </a:p>
                  </a:txBody>
                  <a:tcPr anchor="ctr"/>
                </a:tc>
                <a:tc>
                  <a:txBody>
                    <a:bodyPr/>
                    <a:lstStyle/>
                    <a:p>
                      <a:pPr algn="ctr"/>
                      <a:r>
                        <a:rPr lang="en-US" sz="1800" dirty="0"/>
                        <a:t>5.4</a:t>
                      </a:r>
                      <a:r>
                        <a:rPr lang="en-US" sz="1800" dirty="0">
                          <a:latin typeface="Symbol" pitchFamily="2" charset="2"/>
                        </a:rPr>
                        <a:t>m</a:t>
                      </a:r>
                      <a:r>
                        <a:rPr lang="en-US" sz="1800" dirty="0"/>
                        <a:t>L</a:t>
                      </a:r>
                    </a:p>
                  </a:txBody>
                  <a:tcPr anchor="ctr"/>
                </a:tc>
                <a:tc>
                  <a:txBody>
                    <a:bodyPr/>
                    <a:lstStyle/>
                    <a:p>
                      <a:pPr algn="ctr"/>
                      <a:r>
                        <a:rPr lang="en-US" sz="1800" dirty="0"/>
                        <a:t>Low</a:t>
                      </a:r>
                    </a:p>
                  </a:txBody>
                  <a:tcPr anchor="ctr"/>
                </a:tc>
                <a:tc>
                  <a:txBody>
                    <a:bodyPr/>
                    <a:lstStyle/>
                    <a:p>
                      <a:pPr algn="ctr"/>
                      <a:r>
                        <a:rPr lang="en-US" sz="1800" dirty="0"/>
                        <a:t>larger/more fragile (macrophages)</a:t>
                      </a:r>
                    </a:p>
                  </a:txBody>
                  <a:tcPr anchor="ctr"/>
                </a:tc>
                <a:extLst>
                  <a:ext uri="{0D108BD9-81ED-4DB2-BD59-A6C34878D82A}">
                    <a16:rowId xmlns:a16="http://schemas.microsoft.com/office/drawing/2014/main" val="4263674262"/>
                  </a:ext>
                </a:extLst>
              </a:tr>
            </a:tbl>
          </a:graphicData>
        </a:graphic>
      </p:graphicFrame>
      <p:pic>
        <p:nvPicPr>
          <p:cNvPr id="9" name="Picture 8" descr="A white object with a red dot&#10;&#10;Description automatically generated">
            <a:extLst>
              <a:ext uri="{FF2B5EF4-FFF2-40B4-BE49-F238E27FC236}">
                <a16:creationId xmlns:a16="http://schemas.microsoft.com/office/drawing/2014/main" id="{41F0B82A-8CDD-EE22-8D7F-A5CEC19936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7" b="90443" l="9995" r="89980">
                        <a14:foregroundMark x1="51935" y1="90443" x2="48016" y2="89782"/>
                        <a14:backgroundMark x1="55655" y1="76521" x2="56498" y2="70866"/>
                        <a14:backgroundMark x1="56721" y1="20370" x2="58829" y2="75099"/>
                      </a14:backgroundRemoval>
                    </a14:imgEffect>
                  </a14:imgLayer>
                </a14:imgProps>
              </a:ext>
              <a:ext uri="{28A0092B-C50C-407E-A947-70E740481C1C}">
                <a14:useLocalDpi xmlns:a14="http://schemas.microsoft.com/office/drawing/2010/main" val="0"/>
              </a:ext>
            </a:extLst>
          </a:blip>
          <a:srcRect l="34426" t="8953" r="40162" b="4327"/>
          <a:stretch/>
        </p:blipFill>
        <p:spPr>
          <a:xfrm rot="5400000">
            <a:off x="1760823" y="3595366"/>
            <a:ext cx="1081590" cy="2768328"/>
          </a:xfrm>
          <a:prstGeom prst="rect">
            <a:avLst/>
          </a:prstGeom>
        </p:spPr>
      </p:pic>
      <p:sp>
        <p:nvSpPr>
          <p:cNvPr id="6" name="TextBox 5">
            <a:extLst>
              <a:ext uri="{FF2B5EF4-FFF2-40B4-BE49-F238E27FC236}">
                <a16:creationId xmlns:a16="http://schemas.microsoft.com/office/drawing/2014/main" id="{02615997-F6EA-DD90-494C-60738A659BAA}"/>
              </a:ext>
            </a:extLst>
          </p:cNvPr>
          <p:cNvSpPr txBox="1"/>
          <p:nvPr/>
        </p:nvSpPr>
        <p:spPr>
          <a:xfrm>
            <a:off x="5602603" y="4743199"/>
            <a:ext cx="6065522" cy="1754326"/>
          </a:xfrm>
          <a:prstGeom prst="rect">
            <a:avLst/>
          </a:prstGeom>
          <a:noFill/>
        </p:spPr>
        <p:txBody>
          <a:bodyPr wrap="square" rtlCol="0">
            <a:spAutoFit/>
          </a:bodyPr>
          <a:lstStyle/>
          <a:p>
            <a:r>
              <a:rPr lang="en-US" dirty="0"/>
              <a:t>Example nozzles for Aria (top) and Aurora CS (bottom).</a:t>
            </a:r>
          </a:p>
          <a:p>
            <a:endParaRPr lang="en-US" dirty="0"/>
          </a:p>
          <a:p>
            <a:endParaRPr lang="en-US" dirty="0"/>
          </a:p>
          <a:p>
            <a:r>
              <a:rPr lang="en-US" dirty="0"/>
              <a:t>Please note the tiny pin-hole (surrounded by the much larger red or black O-ring) that your sample is forced to go through at high pressure. </a:t>
            </a:r>
          </a:p>
        </p:txBody>
      </p:sp>
      <p:pic>
        <p:nvPicPr>
          <p:cNvPr id="11" name="Graphic 10" descr="Line arrow: Straight with solid fill">
            <a:extLst>
              <a:ext uri="{FF2B5EF4-FFF2-40B4-BE49-F238E27FC236}">
                <a16:creationId xmlns:a16="http://schemas.microsoft.com/office/drawing/2014/main" id="{27566442-9C5E-ABF7-9AB5-56D4DC3A22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25078" y="4491537"/>
            <a:ext cx="1082981" cy="914400"/>
          </a:xfrm>
          <a:prstGeom prst="rect">
            <a:avLst/>
          </a:prstGeom>
        </p:spPr>
      </p:pic>
      <p:pic>
        <p:nvPicPr>
          <p:cNvPr id="12" name="Graphic 11" descr="Line arrow: Straight with solid fill">
            <a:extLst>
              <a:ext uri="{FF2B5EF4-FFF2-40B4-BE49-F238E27FC236}">
                <a16:creationId xmlns:a16="http://schemas.microsoft.com/office/drawing/2014/main" id="{C6AD72E4-9238-17D7-66F9-83E1A1016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40651" y="5466040"/>
            <a:ext cx="914400" cy="914400"/>
          </a:xfrm>
          <a:prstGeom prst="rect">
            <a:avLst/>
          </a:prstGeom>
        </p:spPr>
      </p:pic>
    </p:spTree>
    <p:extLst>
      <p:ext uri="{BB962C8B-B14F-4D97-AF65-F5344CB8AC3E}">
        <p14:creationId xmlns:p14="http://schemas.microsoft.com/office/powerpoint/2010/main" val="410829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8117541" cy="1097280"/>
          </a:xfrm>
        </p:spPr>
        <p:txBody>
          <a:bodyPr anchor="ctr">
            <a:normAutofit/>
          </a:bodyPr>
          <a:lstStyle/>
          <a:p>
            <a:r>
              <a:rPr lang="en-US" dirty="0"/>
              <a:t>Why are we so insistent about filtering your samples?</a:t>
            </a:r>
            <a:endParaRPr lang="en-US" dirty="0">
              <a:solidFill>
                <a:srgbClr val="FF0000"/>
              </a:solidFill>
            </a:endParaRPr>
          </a:p>
        </p:txBody>
      </p:sp>
      <p:sp>
        <p:nvSpPr>
          <p:cNvPr id="3" name="Content Placeholder 2">
            <a:extLst>
              <a:ext uri="{FF2B5EF4-FFF2-40B4-BE49-F238E27FC236}">
                <a16:creationId xmlns:a16="http://schemas.microsoft.com/office/drawing/2014/main" id="{27DCB658-777F-845D-E2ED-69D585A19A59}"/>
              </a:ext>
            </a:extLst>
          </p:cNvPr>
          <p:cNvSpPr>
            <a:spLocks noGrp="1"/>
          </p:cNvSpPr>
          <p:nvPr>
            <p:ph sz="half" idx="1"/>
          </p:nvPr>
        </p:nvSpPr>
        <p:spPr>
          <a:xfrm>
            <a:off x="735874" y="1515292"/>
            <a:ext cx="5083036" cy="5153478"/>
          </a:xfrm>
        </p:spPr>
        <p:txBody>
          <a:bodyPr numCol="1">
            <a:normAutofit fontScale="85000" lnSpcReduction="20000"/>
          </a:bodyPr>
          <a:lstStyle/>
          <a:p>
            <a:pPr marL="0" indent="0">
              <a:buNone/>
            </a:pPr>
            <a:r>
              <a:rPr lang="en-US" sz="2400" b="1" dirty="0"/>
              <a:t>Sorters clog more easily than the analyzers.</a:t>
            </a:r>
          </a:p>
          <a:p>
            <a:pPr marL="0" indent="0">
              <a:buNone/>
            </a:pPr>
            <a:r>
              <a:rPr lang="en-US" sz="2100" dirty="0"/>
              <a:t>A clog will:</a:t>
            </a:r>
          </a:p>
          <a:p>
            <a:r>
              <a:rPr lang="en-US" dirty="0"/>
              <a:t>Waste precious sample and time as we work to clear it.</a:t>
            </a:r>
          </a:p>
          <a:p>
            <a:r>
              <a:rPr lang="en-US" dirty="0"/>
              <a:t>Increase the Biohazard Level of your sample by creating aerosols.</a:t>
            </a:r>
          </a:p>
          <a:p>
            <a:r>
              <a:rPr lang="en-US" dirty="0"/>
              <a:t>Risk contamination of your collected samples with unsorted cells.  </a:t>
            </a:r>
          </a:p>
          <a:p>
            <a:pPr lvl="1"/>
            <a:r>
              <a:rPr lang="en-US" dirty="0"/>
              <a:t>Often, the first sign of a clog is that the stream becomes unstable.</a:t>
            </a:r>
          </a:p>
          <a:p>
            <a:pPr marL="0" indent="0">
              <a:buNone/>
            </a:pPr>
            <a:r>
              <a:rPr lang="en-US" sz="2400" b="1" dirty="0"/>
              <a:t>Aggregation is an </a:t>
            </a:r>
            <a:r>
              <a:rPr lang="en-US" sz="2400" b="1" u="sng" dirty="0"/>
              <a:t>ongoing process</a:t>
            </a:r>
            <a:r>
              <a:rPr lang="en-US" sz="2400" b="1" dirty="0"/>
              <a:t>.</a:t>
            </a:r>
          </a:p>
          <a:p>
            <a:r>
              <a:rPr lang="en-US" dirty="0"/>
              <a:t>Your sample may need to be filtered again at the sorter, or even again part way through a long run.</a:t>
            </a:r>
          </a:p>
        </p:txBody>
      </p:sp>
      <p:sp>
        <p:nvSpPr>
          <p:cNvPr id="5" name="Content Placeholder 4">
            <a:extLst>
              <a:ext uri="{FF2B5EF4-FFF2-40B4-BE49-F238E27FC236}">
                <a16:creationId xmlns:a16="http://schemas.microsoft.com/office/drawing/2014/main" id="{89299FF1-2F93-9293-178D-65F6748F6E2C}"/>
              </a:ext>
            </a:extLst>
          </p:cNvPr>
          <p:cNvSpPr>
            <a:spLocks noGrp="1"/>
          </p:cNvSpPr>
          <p:nvPr>
            <p:ph sz="half" idx="2"/>
          </p:nvPr>
        </p:nvSpPr>
        <p:spPr>
          <a:xfrm>
            <a:off x="6275541" y="1515292"/>
            <a:ext cx="5180586" cy="5153477"/>
          </a:xfrm>
        </p:spPr>
        <p:txBody>
          <a:bodyPr>
            <a:normAutofit fontScale="85000" lnSpcReduction="20000"/>
          </a:bodyPr>
          <a:lstStyle/>
          <a:p>
            <a:pPr marL="0" indent="0">
              <a:buNone/>
            </a:pPr>
            <a:r>
              <a:rPr lang="en-US" sz="2400" b="1" dirty="0"/>
              <a:t>Recommendations:</a:t>
            </a:r>
          </a:p>
          <a:p>
            <a:pPr marL="0" indent="0">
              <a:buNone/>
            </a:pPr>
            <a:r>
              <a:rPr lang="en-US" dirty="0"/>
              <a:t>Filter your samples just before bringing them to us.</a:t>
            </a:r>
          </a:p>
          <a:p>
            <a:pPr marL="0" indent="0">
              <a:buNone/>
            </a:pPr>
            <a:r>
              <a:rPr lang="en-US" dirty="0"/>
              <a:t>35</a:t>
            </a:r>
            <a:r>
              <a:rPr lang="en-US" dirty="0">
                <a:latin typeface="Symbol" pitchFamily="2" charset="2"/>
              </a:rPr>
              <a:t>m</a:t>
            </a:r>
            <a:r>
              <a:rPr lang="en-US" dirty="0"/>
              <a:t>m mesh (blue or green) filter top FACS tubes work best for most applications.</a:t>
            </a:r>
          </a:p>
          <a:p>
            <a:r>
              <a:rPr lang="en-US" dirty="0"/>
              <a:t>The filter squares by the analyzers are 70</a:t>
            </a:r>
            <a:r>
              <a:rPr lang="en-US" dirty="0">
                <a:latin typeface="Symbol" pitchFamily="2" charset="2"/>
              </a:rPr>
              <a:t>m</a:t>
            </a:r>
            <a:r>
              <a:rPr lang="en-US" dirty="0"/>
              <a:t>m.  Use only if your cells are larger.</a:t>
            </a:r>
          </a:p>
          <a:p>
            <a:pPr marL="0" indent="0">
              <a:buNone/>
            </a:pPr>
            <a:r>
              <a:rPr lang="en-US" dirty="0"/>
              <a:t>Purchasing options for filter top FACS tubes:</a:t>
            </a:r>
          </a:p>
          <a:p>
            <a:r>
              <a:rPr lang="en-US" dirty="0"/>
              <a:t>Falcon 352235 (</a:t>
            </a:r>
            <a:r>
              <a:rPr lang="en-US" dirty="0" err="1"/>
              <a:t>FisherSci</a:t>
            </a:r>
            <a:r>
              <a:rPr lang="en-US" dirty="0"/>
              <a:t> 08-771-23) </a:t>
            </a:r>
            <a:br>
              <a:rPr lang="en-US" dirty="0"/>
            </a:br>
            <a:r>
              <a:rPr lang="en-US" dirty="0"/>
              <a:t>about $1.13 ea.</a:t>
            </a:r>
          </a:p>
          <a:p>
            <a:r>
              <a:rPr lang="en-US" dirty="0" err="1"/>
              <a:t>CellPro</a:t>
            </a:r>
            <a:r>
              <a:rPr lang="en-US" dirty="0"/>
              <a:t> CT6405 (</a:t>
            </a:r>
            <a:r>
              <a:rPr lang="en-US" dirty="0" err="1"/>
              <a:t>FisherSci</a:t>
            </a:r>
            <a:r>
              <a:rPr lang="en-US" dirty="0"/>
              <a:t> 50-233-6003) </a:t>
            </a:r>
            <a:br>
              <a:rPr lang="en-US" dirty="0"/>
            </a:br>
            <a:r>
              <a:rPr lang="en-US" dirty="0"/>
              <a:t>about $0.62 ea.</a:t>
            </a:r>
          </a:p>
          <a:p>
            <a:r>
              <a:rPr lang="en-US" dirty="0" err="1"/>
              <a:t>CellPro</a:t>
            </a:r>
            <a:r>
              <a:rPr lang="en-US" dirty="0"/>
              <a:t> </a:t>
            </a:r>
            <a:r>
              <a:rPr lang="en-US" b="0" i="0" dirty="0">
                <a:solidFill>
                  <a:srgbClr val="4E4E4E"/>
                </a:solidFill>
                <a:effectLst/>
                <a:latin typeface="Source Sans Pro" panose="020B0503030403020204" pitchFamily="34" charset="0"/>
              </a:rPr>
              <a:t> </a:t>
            </a:r>
            <a:r>
              <a:rPr lang="en-US" dirty="0"/>
              <a:t>CT6409 (</a:t>
            </a:r>
            <a:r>
              <a:rPr lang="en-US" dirty="0" err="1"/>
              <a:t>FisherSci</a:t>
            </a:r>
            <a:r>
              <a:rPr lang="en-US" dirty="0"/>
              <a:t> </a:t>
            </a:r>
            <a:r>
              <a:rPr lang="en-US" b="0" i="0" dirty="0">
                <a:solidFill>
                  <a:srgbClr val="2B2B2B"/>
                </a:solidFill>
                <a:effectLst/>
                <a:latin typeface="HelveticaNeue" panose="02000503000000020004" pitchFamily="2" charset="0"/>
              </a:rPr>
              <a:t>50-233-6067</a:t>
            </a:r>
            <a:r>
              <a:rPr lang="en-US" dirty="0"/>
              <a:t>) </a:t>
            </a:r>
            <a:br>
              <a:rPr lang="en-US" dirty="0"/>
            </a:br>
            <a:r>
              <a:rPr lang="en-US" dirty="0"/>
              <a:t>CAPS ONLY (</a:t>
            </a:r>
            <a:r>
              <a:rPr lang="en-US" dirty="0">
                <a:solidFill>
                  <a:schemeClr val="accent5"/>
                </a:solidFill>
              </a:rPr>
              <a:t>Always filter into a NEW tube!</a:t>
            </a:r>
            <a:r>
              <a:rPr lang="en-US" dirty="0"/>
              <a:t>)</a:t>
            </a:r>
            <a:br>
              <a:rPr lang="en-US" dirty="0"/>
            </a:br>
            <a:r>
              <a:rPr lang="en-US" dirty="0"/>
              <a:t>about $0.41 ea.</a:t>
            </a:r>
          </a:p>
        </p:txBody>
      </p:sp>
      <p:sp>
        <p:nvSpPr>
          <p:cNvPr id="2" name="Slide Number Placeholder 1">
            <a:extLst>
              <a:ext uri="{FF2B5EF4-FFF2-40B4-BE49-F238E27FC236}">
                <a16:creationId xmlns:a16="http://schemas.microsoft.com/office/drawing/2014/main" id="{F0633F90-0EAB-B79E-A616-B809F2853342}"/>
              </a:ext>
            </a:extLst>
          </p:cNvPr>
          <p:cNvSpPr>
            <a:spLocks noGrp="1"/>
          </p:cNvSpPr>
          <p:nvPr>
            <p:ph type="sldNum" sz="quarter" idx="12"/>
          </p:nvPr>
        </p:nvSpPr>
        <p:spPr/>
        <p:txBody>
          <a:bodyPr/>
          <a:lstStyle/>
          <a:p>
            <a:fld id="{DBA1C880-89B4-4E65-BD6E-95BF8BC81B88}" type="slidenum">
              <a:rPr lang="en-US" smtClean="0"/>
              <a:t>15</a:t>
            </a:fld>
            <a:endParaRPr lang="en-US"/>
          </a:p>
        </p:txBody>
      </p:sp>
      <p:pic>
        <p:nvPicPr>
          <p:cNvPr id="1026" name="Picture 2" descr="Alkali Scientific CellPro Flow Cytometry Cap with 35µm mesh, dual position">
            <a:extLst>
              <a:ext uri="{FF2B5EF4-FFF2-40B4-BE49-F238E27FC236}">
                <a16:creationId xmlns:a16="http://schemas.microsoft.com/office/drawing/2014/main" id="{F1C67A26-9E08-62AC-40C5-EBF9EE408B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65" b="94834" l="10000" r="90000">
                        <a14:foregroundMark x1="48000" y1="94834" x2="48000" y2="94834"/>
                        <a14:foregroundMark x1="52000" y1="21956" x2="52000" y2="21956"/>
                        <a14:foregroundMark x1="52000" y1="21956" x2="52000" y2="21956"/>
                        <a14:foregroundMark x1="54000" y1="20664" x2="54000" y2="20664"/>
                        <a14:foregroundMark x1="34154" y1="7565" x2="41231" y2="8303"/>
                        <a14:foregroundMark x1="53231" y1="14022" x2="53538" y2="15314"/>
                      </a14:backgroundRemoval>
                    </a14:imgEffect>
                  </a14:imgLayer>
                </a14:imgProps>
              </a:ext>
              <a:ext uri="{28A0092B-C50C-407E-A947-70E740481C1C}">
                <a14:useLocalDpi xmlns:a14="http://schemas.microsoft.com/office/drawing/2010/main" val="0"/>
              </a:ext>
            </a:extLst>
          </a:blip>
          <a:srcRect/>
          <a:stretch>
            <a:fillRect/>
          </a:stretch>
        </p:blipFill>
        <p:spPr bwMode="auto">
          <a:xfrm>
            <a:off x="10883423" y="5639888"/>
            <a:ext cx="1308577" cy="1091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lcon Round-Bottom Polystyrene Test Tubes with Cell Strainer Snap Cap,">
            <a:extLst>
              <a:ext uri="{FF2B5EF4-FFF2-40B4-BE49-F238E27FC236}">
                <a16:creationId xmlns:a16="http://schemas.microsoft.com/office/drawing/2014/main" id="{06714D3E-DD96-DB1B-E44C-66D54E769EA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391" b="85550" l="15385" r="76615">
                        <a14:foregroundMark x1="67077" y1="18391" x2="68462" y2="20197"/>
                      </a14:backgroundRemoval>
                    </a14:imgEffect>
                  </a14:imgLayer>
                </a14:imgProps>
              </a:ext>
              <a:ext uri="{28A0092B-C50C-407E-A947-70E740481C1C}">
                <a14:useLocalDpi xmlns:a14="http://schemas.microsoft.com/office/drawing/2010/main" val="0"/>
              </a:ext>
            </a:extLst>
          </a:blip>
          <a:srcRect l="7816" t="11379" r="15701" b="6075"/>
          <a:stretch/>
        </p:blipFill>
        <p:spPr bwMode="auto">
          <a:xfrm>
            <a:off x="10845630" y="4343037"/>
            <a:ext cx="1220992" cy="123462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Bio-hazard with solid fill">
            <a:extLst>
              <a:ext uri="{FF2B5EF4-FFF2-40B4-BE49-F238E27FC236}">
                <a16:creationId xmlns:a16="http://schemas.microsoft.com/office/drawing/2014/main" id="{CBF158D5-6DFD-8F6B-DE58-4300F92595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424" y="3307599"/>
            <a:ext cx="542449" cy="542449"/>
          </a:xfrm>
          <a:prstGeom prst="rect">
            <a:avLst/>
          </a:prstGeom>
        </p:spPr>
      </p:pic>
    </p:spTree>
    <p:extLst>
      <p:ext uri="{BB962C8B-B14F-4D97-AF65-F5344CB8AC3E}">
        <p14:creationId xmlns:p14="http://schemas.microsoft.com/office/powerpoint/2010/main" val="18962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Do I Need Single Dye Controls?</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498650" y="1481489"/>
            <a:ext cx="3915030" cy="5195524"/>
          </a:xfrm>
        </p:spPr>
        <p:txBody>
          <a:bodyPr>
            <a:normAutofit fontScale="92500" lnSpcReduction="20000"/>
          </a:bodyPr>
          <a:lstStyle/>
          <a:p>
            <a:pPr marL="0" indent="0">
              <a:buNone/>
            </a:pPr>
            <a:r>
              <a:rPr lang="en-US" dirty="0"/>
              <a:t>Q: My panel uses colors that are excited by different lasers, why do I need single dye controls?</a:t>
            </a:r>
            <a:br>
              <a:rPr lang="en-US" dirty="0"/>
            </a:br>
            <a:br>
              <a:rPr lang="en-US" dirty="0"/>
            </a:br>
            <a:r>
              <a:rPr lang="en-US" dirty="0"/>
              <a:t>A: Sometimes a dye can be excited by more than one laser.</a:t>
            </a:r>
          </a:p>
          <a:p>
            <a:pPr marL="0" indent="0">
              <a:buNone/>
            </a:pPr>
            <a:endParaRPr lang="en-US" dirty="0"/>
          </a:p>
          <a:p>
            <a:pPr marL="0" indent="0">
              <a:buNone/>
            </a:pPr>
            <a:r>
              <a:rPr lang="en-US" dirty="0"/>
              <a:t>Example:</a:t>
            </a:r>
          </a:p>
          <a:p>
            <a:pPr marL="0" indent="0">
              <a:buNone/>
            </a:pPr>
            <a:r>
              <a:rPr lang="en-US" dirty="0"/>
              <a:t>APC is excited by the red laser.</a:t>
            </a:r>
          </a:p>
          <a:p>
            <a:pPr marL="0" indent="0">
              <a:buNone/>
            </a:pPr>
            <a:r>
              <a:rPr lang="en-US" dirty="0"/>
              <a:t>PE-Cy5 is excited by the green laser but can also be excited by the red. </a:t>
            </a:r>
          </a:p>
          <a:p>
            <a:pPr marL="0" indent="0">
              <a:buNone/>
            </a:pPr>
            <a:r>
              <a:rPr lang="en-US" dirty="0"/>
              <a:t>When used with APC, which has a similar emission curve, there is significant overlap that will need to be compensated or unmixed.</a:t>
            </a:r>
          </a:p>
        </p:txBody>
      </p:sp>
      <p:sp>
        <p:nvSpPr>
          <p:cNvPr id="15" name="Slide Number Placeholder 14">
            <a:extLst>
              <a:ext uri="{FF2B5EF4-FFF2-40B4-BE49-F238E27FC236}">
                <a16:creationId xmlns:a16="http://schemas.microsoft.com/office/drawing/2014/main" id="{6E60629D-03DE-7F63-EBC4-C921D28139C6}"/>
              </a:ext>
            </a:extLst>
          </p:cNvPr>
          <p:cNvSpPr>
            <a:spLocks noGrp="1"/>
          </p:cNvSpPr>
          <p:nvPr>
            <p:ph type="sldNum" sz="quarter" idx="12"/>
          </p:nvPr>
        </p:nvSpPr>
        <p:spPr/>
        <p:txBody>
          <a:bodyPr/>
          <a:lstStyle/>
          <a:p>
            <a:fld id="{DBA1C880-89B4-4E65-BD6E-95BF8BC81B88}" type="slidenum">
              <a:rPr lang="en-US" smtClean="0"/>
              <a:t>16</a:t>
            </a:fld>
            <a:endParaRPr lang="en-US"/>
          </a:p>
        </p:txBody>
      </p:sp>
      <p:grpSp>
        <p:nvGrpSpPr>
          <p:cNvPr id="26" name="Group 25">
            <a:extLst>
              <a:ext uri="{FF2B5EF4-FFF2-40B4-BE49-F238E27FC236}">
                <a16:creationId xmlns:a16="http://schemas.microsoft.com/office/drawing/2014/main" id="{299FFAA1-6BD8-3336-4380-37A9D9CCB5E8}"/>
              </a:ext>
            </a:extLst>
          </p:cNvPr>
          <p:cNvGrpSpPr/>
          <p:nvPr/>
        </p:nvGrpSpPr>
        <p:grpSpPr>
          <a:xfrm>
            <a:off x="4622766" y="1481489"/>
            <a:ext cx="7442386" cy="5083273"/>
            <a:chOff x="4622766" y="1481489"/>
            <a:chExt cx="7442386" cy="5083273"/>
          </a:xfrm>
        </p:grpSpPr>
        <p:grpSp>
          <p:nvGrpSpPr>
            <p:cNvPr id="25" name="Group 24">
              <a:extLst>
                <a:ext uri="{FF2B5EF4-FFF2-40B4-BE49-F238E27FC236}">
                  <a16:creationId xmlns:a16="http://schemas.microsoft.com/office/drawing/2014/main" id="{2619C2F3-1084-720D-DC3C-C72706D646D1}"/>
                </a:ext>
              </a:extLst>
            </p:cNvPr>
            <p:cNvGrpSpPr/>
            <p:nvPr/>
          </p:nvGrpSpPr>
          <p:grpSpPr>
            <a:xfrm>
              <a:off x="4622766" y="1481489"/>
              <a:ext cx="7442386" cy="5083273"/>
              <a:chOff x="4394183" y="1535476"/>
              <a:chExt cx="7442386" cy="5083273"/>
            </a:xfrm>
          </p:grpSpPr>
          <p:grpSp>
            <p:nvGrpSpPr>
              <p:cNvPr id="18" name="Group 17">
                <a:extLst>
                  <a:ext uri="{FF2B5EF4-FFF2-40B4-BE49-F238E27FC236}">
                    <a16:creationId xmlns:a16="http://schemas.microsoft.com/office/drawing/2014/main" id="{AFEF51B2-5DBC-5ED1-9EA9-ABB8AB6C07FA}"/>
                  </a:ext>
                </a:extLst>
              </p:cNvPr>
              <p:cNvGrpSpPr/>
              <p:nvPr/>
            </p:nvGrpSpPr>
            <p:grpSpPr>
              <a:xfrm>
                <a:off x="4394183" y="1535476"/>
                <a:ext cx="7442386" cy="5083273"/>
                <a:chOff x="3897543" y="1716341"/>
                <a:chExt cx="5835441" cy="3985703"/>
              </a:xfrm>
            </p:grpSpPr>
            <p:sp>
              <p:nvSpPr>
                <p:cNvPr id="17" name="Rectangle 16">
                  <a:extLst>
                    <a:ext uri="{FF2B5EF4-FFF2-40B4-BE49-F238E27FC236}">
                      <a16:creationId xmlns:a16="http://schemas.microsoft.com/office/drawing/2014/main" id="{0299B18E-A78F-B798-5359-53D7E4425A1C}"/>
                    </a:ext>
                  </a:extLst>
                </p:cNvPr>
                <p:cNvSpPr/>
                <p:nvPr/>
              </p:nvSpPr>
              <p:spPr>
                <a:xfrm>
                  <a:off x="3897543" y="5348598"/>
                  <a:ext cx="5835441" cy="353446"/>
                </a:xfrm>
                <a:prstGeom prst="rect">
                  <a:avLst/>
                </a:prstGeom>
                <a:solidFill>
                  <a:srgbClr val="141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BDB22A-BD42-5543-03DB-DBE2980490BA}"/>
                    </a:ext>
                  </a:extLst>
                </p:cNvPr>
                <p:cNvSpPr txBox="1"/>
                <p:nvPr/>
              </p:nvSpPr>
              <p:spPr>
                <a:xfrm>
                  <a:off x="4852651" y="5375942"/>
                  <a:ext cx="1106741" cy="241322"/>
                </a:xfrm>
                <a:prstGeom prst="rect">
                  <a:avLst/>
                </a:prstGeom>
                <a:solidFill>
                  <a:srgbClr val="141136"/>
                </a:solidFill>
              </p:spPr>
              <p:txBody>
                <a:bodyPr wrap="square" lIns="0" rIns="0" rtlCol="0">
                  <a:spAutoFit/>
                </a:bodyPr>
                <a:lstStyle/>
                <a:p>
                  <a:r>
                    <a:rPr lang="en-US" sz="1400" dirty="0">
                      <a:solidFill>
                        <a:schemeClr val="bg2"/>
                      </a:solidFill>
                    </a:rPr>
                    <a:t>PE-Cy5 (on left)</a:t>
                  </a:r>
                </a:p>
              </p:txBody>
            </p:sp>
            <p:sp>
              <p:nvSpPr>
                <p:cNvPr id="5" name="TextBox 4">
                  <a:extLst>
                    <a:ext uri="{FF2B5EF4-FFF2-40B4-BE49-F238E27FC236}">
                      <a16:creationId xmlns:a16="http://schemas.microsoft.com/office/drawing/2014/main" id="{0B2D557E-574F-0E93-7A0D-EA38A1048624}"/>
                    </a:ext>
                  </a:extLst>
                </p:cNvPr>
                <p:cNvSpPr txBox="1"/>
                <p:nvPr/>
              </p:nvSpPr>
              <p:spPr>
                <a:xfrm>
                  <a:off x="8205116" y="5362169"/>
                  <a:ext cx="1106741" cy="241322"/>
                </a:xfrm>
                <a:prstGeom prst="rect">
                  <a:avLst/>
                </a:prstGeom>
                <a:solidFill>
                  <a:srgbClr val="141136"/>
                </a:solidFill>
              </p:spPr>
              <p:txBody>
                <a:bodyPr wrap="square" lIns="0" rIns="0" rtlCol="0">
                  <a:spAutoFit/>
                </a:bodyPr>
                <a:lstStyle/>
                <a:p>
                  <a:r>
                    <a:rPr lang="en-US" sz="1400" dirty="0">
                      <a:solidFill>
                        <a:schemeClr val="bg2"/>
                      </a:solidFill>
                    </a:rPr>
                    <a:t>APC (on right)</a:t>
                  </a:r>
                </a:p>
              </p:txBody>
            </p:sp>
            <p:grpSp>
              <p:nvGrpSpPr>
                <p:cNvPr id="13" name="Group 12">
                  <a:extLst>
                    <a:ext uri="{FF2B5EF4-FFF2-40B4-BE49-F238E27FC236}">
                      <a16:creationId xmlns:a16="http://schemas.microsoft.com/office/drawing/2014/main" id="{03509602-7AA0-E56A-5ABE-3D246A436B6D}"/>
                    </a:ext>
                  </a:extLst>
                </p:cNvPr>
                <p:cNvGrpSpPr/>
                <p:nvPr/>
              </p:nvGrpSpPr>
              <p:grpSpPr>
                <a:xfrm>
                  <a:off x="3897543" y="1716341"/>
                  <a:ext cx="5835441" cy="3643146"/>
                  <a:chOff x="2062478" y="127000"/>
                  <a:chExt cx="5835441" cy="3643146"/>
                </a:xfrm>
              </p:grpSpPr>
              <p:pic>
                <p:nvPicPr>
                  <p:cNvPr id="7" name="Picture 6" descr="A graph with lines and dots&#10;&#10;Description automatically generated with medium confidence">
                    <a:extLst>
                      <a:ext uri="{FF2B5EF4-FFF2-40B4-BE49-F238E27FC236}">
                        <a16:creationId xmlns:a16="http://schemas.microsoft.com/office/drawing/2014/main" id="{098A489B-7C81-A9F7-C6DF-A16A72FC8388}"/>
                      </a:ext>
                    </a:extLst>
                  </p:cNvPr>
                  <p:cNvPicPr>
                    <a:picLocks noChangeAspect="1"/>
                  </p:cNvPicPr>
                  <p:nvPr/>
                </p:nvPicPr>
                <p:blipFill rotWithShape="1">
                  <a:blip r:embed="rId3">
                    <a:extLst>
                      <a:ext uri="{28A0092B-C50C-407E-A947-70E740481C1C}">
                        <a14:useLocalDpi xmlns:a14="http://schemas.microsoft.com/office/drawing/2010/main" val="0"/>
                      </a:ext>
                    </a:extLst>
                  </a:blip>
                  <a:srcRect l="29410"/>
                  <a:stretch/>
                </p:blipFill>
                <p:spPr>
                  <a:xfrm>
                    <a:off x="2062478" y="127000"/>
                    <a:ext cx="5835441" cy="3643146"/>
                  </a:xfrm>
                  <a:prstGeom prst="rect">
                    <a:avLst/>
                  </a:prstGeom>
                </p:spPr>
              </p:pic>
              <p:pic>
                <p:nvPicPr>
                  <p:cNvPr id="9" name="Picture 8" descr="A graph with lines and dots&#10;&#10;Description automatically generated with medium confidence">
                    <a:extLst>
                      <a:ext uri="{FF2B5EF4-FFF2-40B4-BE49-F238E27FC236}">
                        <a16:creationId xmlns:a16="http://schemas.microsoft.com/office/drawing/2014/main" id="{3D56E773-95AA-7754-0FED-FC341DB4315C}"/>
                      </a:ext>
                    </a:extLst>
                  </p:cNvPr>
                  <p:cNvPicPr>
                    <a:picLocks noChangeAspect="1"/>
                  </p:cNvPicPr>
                  <p:nvPr/>
                </p:nvPicPr>
                <p:blipFill rotWithShape="1">
                  <a:blip r:embed="rId3">
                    <a:extLst>
                      <a:ext uri="{28A0092B-C50C-407E-A947-70E740481C1C}">
                        <a14:useLocalDpi xmlns:a14="http://schemas.microsoft.com/office/drawing/2010/main" val="0"/>
                      </a:ext>
                    </a:extLst>
                  </a:blip>
                  <a:srcRect r="89419"/>
                  <a:stretch/>
                </p:blipFill>
                <p:spPr>
                  <a:xfrm>
                    <a:off x="2071711" y="127000"/>
                    <a:ext cx="874709" cy="3643146"/>
                  </a:xfrm>
                  <a:prstGeom prst="rect">
                    <a:avLst/>
                  </a:prstGeom>
                </p:spPr>
              </p:pic>
              <p:sp>
                <p:nvSpPr>
                  <p:cNvPr id="12" name="Rectangle 11">
                    <a:extLst>
                      <a:ext uri="{FF2B5EF4-FFF2-40B4-BE49-F238E27FC236}">
                        <a16:creationId xmlns:a16="http://schemas.microsoft.com/office/drawing/2014/main" id="{2C2B66E5-325A-71A4-EAB4-ECEE03D26D33}"/>
                      </a:ext>
                    </a:extLst>
                  </p:cNvPr>
                  <p:cNvSpPr/>
                  <p:nvPr/>
                </p:nvSpPr>
                <p:spPr>
                  <a:xfrm>
                    <a:off x="2568572" y="3356470"/>
                    <a:ext cx="512064" cy="173736"/>
                  </a:xfrm>
                  <a:prstGeom prst="rect">
                    <a:avLst/>
                  </a:prstGeom>
                  <a:solidFill>
                    <a:srgbClr val="1411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Oval 20">
                <a:extLst>
                  <a:ext uri="{FF2B5EF4-FFF2-40B4-BE49-F238E27FC236}">
                    <a16:creationId xmlns:a16="http://schemas.microsoft.com/office/drawing/2014/main" id="{89DCC8B1-47D5-9AB2-79ED-C767CE4C2EBB}"/>
                  </a:ext>
                </a:extLst>
              </p:cNvPr>
              <p:cNvSpPr/>
              <p:nvPr/>
            </p:nvSpPr>
            <p:spPr>
              <a:xfrm>
                <a:off x="9055978" y="3858668"/>
                <a:ext cx="483477" cy="485578"/>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chemeClr val="bg1"/>
                  </a:solidFill>
                </a:endParaRPr>
              </a:p>
            </p:txBody>
          </p:sp>
          <p:sp>
            <p:nvSpPr>
              <p:cNvPr id="23" name="Rectangle 22">
                <a:extLst>
                  <a:ext uri="{FF2B5EF4-FFF2-40B4-BE49-F238E27FC236}">
                    <a16:creationId xmlns:a16="http://schemas.microsoft.com/office/drawing/2014/main" id="{A47C7849-59AF-1B39-F8A5-5E6DFB129CA4}"/>
                  </a:ext>
                </a:extLst>
              </p:cNvPr>
              <p:cNvSpPr/>
              <p:nvPr/>
            </p:nvSpPr>
            <p:spPr>
              <a:xfrm>
                <a:off x="9783545" y="1780677"/>
                <a:ext cx="786263" cy="362607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101E8730-07C9-B8AB-3484-88E685F822F5}"/>
                </a:ext>
              </a:extLst>
            </p:cNvPr>
            <p:cNvSpPr/>
            <p:nvPr/>
          </p:nvSpPr>
          <p:spPr>
            <a:xfrm>
              <a:off x="9926052" y="3756553"/>
              <a:ext cx="974559" cy="120045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dirty="0">
                <a:solidFill>
                  <a:schemeClr val="bg1"/>
                </a:solidFill>
              </a:endParaRPr>
            </a:p>
          </p:txBody>
        </p:sp>
      </p:grpSp>
    </p:spTree>
    <p:extLst>
      <p:ext uri="{BB962C8B-B14F-4D97-AF65-F5344CB8AC3E}">
        <p14:creationId xmlns:p14="http://schemas.microsoft.com/office/powerpoint/2010/main" val="249477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Do I Need Single Dye Controls?</a:t>
            </a:r>
            <a:br>
              <a:rPr lang="en-US" dirty="0"/>
            </a:br>
            <a:r>
              <a:rPr lang="en-US" dirty="0"/>
              <a:t>I don’t  have enough sample for them!</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297367" y="1529541"/>
            <a:ext cx="6354893" cy="4947920"/>
          </a:xfrm>
        </p:spPr>
        <p:txBody>
          <a:bodyPr>
            <a:normAutofit lnSpcReduction="10000"/>
          </a:bodyPr>
          <a:lstStyle/>
          <a:p>
            <a:pPr marL="0" indent="0">
              <a:buNone/>
            </a:pPr>
            <a:r>
              <a:rPr lang="en-US" sz="2400" dirty="0"/>
              <a:t>Good news! You can use antibody capture beads for most of your colors! </a:t>
            </a:r>
          </a:p>
          <a:p>
            <a:pPr marL="0" indent="0">
              <a:buNone/>
            </a:pPr>
            <a:r>
              <a:rPr lang="en-US" sz="2400" dirty="0"/>
              <a:t>These beads bind to antibodies and make a nice bright signal for us to set voltages and run compensation with.</a:t>
            </a:r>
          </a:p>
          <a:p>
            <a:pPr marL="0" indent="0">
              <a:buNone/>
            </a:pPr>
            <a:r>
              <a:rPr lang="en-US" sz="2400" dirty="0"/>
              <a:t>Don’t forget to include a negative bead population in each control. </a:t>
            </a:r>
          </a:p>
          <a:p>
            <a:pPr marL="0" indent="0">
              <a:buNone/>
            </a:pPr>
            <a:r>
              <a:rPr lang="en-US" sz="2400" dirty="0"/>
              <a:t>As nice as beads are, you should always </a:t>
            </a:r>
            <a:r>
              <a:rPr lang="en-US" sz="2400" b="1" dirty="0"/>
              <a:t>use cells for your unstained and live/dead single dye controls</a:t>
            </a:r>
            <a:r>
              <a:rPr lang="en-US" sz="2400" dirty="0"/>
              <a:t>. The Aurora CS also </a:t>
            </a:r>
            <a:r>
              <a:rPr lang="en-US" sz="2400" u="sng" dirty="0"/>
              <a:t>requires</a:t>
            </a:r>
            <a:r>
              <a:rPr lang="en-US" sz="2400" dirty="0"/>
              <a:t> that you </a:t>
            </a:r>
            <a:r>
              <a:rPr lang="en-US" sz="2400" b="1" dirty="0"/>
              <a:t>use cells for the unstained control.</a:t>
            </a:r>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9B1F2D7B-D520-63C8-D551-CA9F0ADB8BC8}"/>
              </a:ext>
            </a:extLst>
          </p:cNvPr>
          <p:cNvSpPr>
            <a:spLocks noGrp="1"/>
          </p:cNvSpPr>
          <p:nvPr>
            <p:ph type="sldNum" sz="quarter" idx="12"/>
          </p:nvPr>
        </p:nvSpPr>
        <p:spPr/>
        <p:txBody>
          <a:bodyPr/>
          <a:lstStyle/>
          <a:p>
            <a:fld id="{DBA1C880-89B4-4E65-BD6E-95BF8BC81B88}" type="slidenum">
              <a:rPr lang="en-US" smtClean="0"/>
              <a:t>17</a:t>
            </a:fld>
            <a:endParaRPr lang="en-US"/>
          </a:p>
        </p:txBody>
      </p:sp>
      <p:sp>
        <p:nvSpPr>
          <p:cNvPr id="6" name="TextBox 5">
            <a:extLst>
              <a:ext uri="{FF2B5EF4-FFF2-40B4-BE49-F238E27FC236}">
                <a16:creationId xmlns:a16="http://schemas.microsoft.com/office/drawing/2014/main" id="{F18FA7EF-0A88-1C73-C596-94DFAB47992D}"/>
              </a:ext>
            </a:extLst>
          </p:cNvPr>
          <p:cNvSpPr txBox="1"/>
          <p:nvPr/>
        </p:nvSpPr>
        <p:spPr>
          <a:xfrm>
            <a:off x="0" y="6581001"/>
            <a:ext cx="3600450" cy="276999"/>
          </a:xfrm>
          <a:prstGeom prst="rect">
            <a:avLst/>
          </a:prstGeom>
          <a:noFill/>
        </p:spPr>
        <p:txBody>
          <a:bodyPr wrap="square" rtlCol="0">
            <a:spAutoFit/>
          </a:bodyPr>
          <a:lstStyle/>
          <a:p>
            <a:r>
              <a:rPr lang="en-US" sz="1200" dirty="0"/>
              <a:t>Upper Figure from: </a:t>
            </a:r>
            <a:r>
              <a:rPr lang="en-US" sz="1200" dirty="0">
                <a:hlinkClick r:id="rId3"/>
              </a:rPr>
              <a:t>Cheeky Scientist</a:t>
            </a:r>
            <a:endParaRPr lang="en-US" sz="1200" dirty="0"/>
          </a:p>
        </p:txBody>
      </p:sp>
      <p:pic>
        <p:nvPicPr>
          <p:cNvPr id="10" name="Content Placeholder 9" descr="A comparison of a graph&#10;&#10;Description automatically generated">
            <a:extLst>
              <a:ext uri="{FF2B5EF4-FFF2-40B4-BE49-F238E27FC236}">
                <a16:creationId xmlns:a16="http://schemas.microsoft.com/office/drawing/2014/main" id="{77ACE4FC-2C2F-A1FE-66E6-01E7F2BE14C8}"/>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4905" r="5826"/>
          <a:stretch/>
        </p:blipFill>
        <p:spPr>
          <a:xfrm>
            <a:off x="6776941" y="1447308"/>
            <a:ext cx="5265609" cy="2783385"/>
          </a:xfrm>
        </p:spPr>
      </p:pic>
      <p:pic>
        <p:nvPicPr>
          <p:cNvPr id="11" name="Picture 10">
            <a:extLst>
              <a:ext uri="{FF2B5EF4-FFF2-40B4-BE49-F238E27FC236}">
                <a16:creationId xmlns:a16="http://schemas.microsoft.com/office/drawing/2014/main" id="{0F7275E3-1522-021A-9382-AC156769867E}"/>
              </a:ext>
            </a:extLst>
          </p:cNvPr>
          <p:cNvPicPr>
            <a:picLocks noChangeAspect="1"/>
          </p:cNvPicPr>
          <p:nvPr/>
        </p:nvPicPr>
        <p:blipFill>
          <a:blip r:embed="rId5"/>
          <a:stretch>
            <a:fillRect/>
          </a:stretch>
        </p:blipFill>
        <p:spPr>
          <a:xfrm>
            <a:off x="7815203" y="4305623"/>
            <a:ext cx="2113163" cy="2500307"/>
          </a:xfrm>
          <a:prstGeom prst="rect">
            <a:avLst/>
          </a:prstGeom>
        </p:spPr>
      </p:pic>
      <p:sp>
        <p:nvSpPr>
          <p:cNvPr id="5" name="TextBox 4">
            <a:extLst>
              <a:ext uri="{FF2B5EF4-FFF2-40B4-BE49-F238E27FC236}">
                <a16:creationId xmlns:a16="http://schemas.microsoft.com/office/drawing/2014/main" id="{29DC325D-63B8-6170-0EFC-237FA91A30A2}"/>
              </a:ext>
            </a:extLst>
          </p:cNvPr>
          <p:cNvSpPr txBox="1"/>
          <p:nvPr/>
        </p:nvSpPr>
        <p:spPr>
          <a:xfrm>
            <a:off x="9959696" y="4672028"/>
            <a:ext cx="1677099" cy="1477328"/>
          </a:xfrm>
          <a:prstGeom prst="rect">
            <a:avLst/>
          </a:prstGeom>
          <a:noFill/>
        </p:spPr>
        <p:txBody>
          <a:bodyPr wrap="square" rtlCol="0">
            <a:spAutoFit/>
          </a:bodyPr>
          <a:lstStyle/>
          <a:p>
            <a:r>
              <a:rPr lang="en-US" dirty="0"/>
              <a:t>This positive population is</a:t>
            </a:r>
          </a:p>
          <a:p>
            <a:r>
              <a:rPr lang="en-US" dirty="0"/>
              <a:t>too rare!  </a:t>
            </a:r>
          </a:p>
          <a:p>
            <a:r>
              <a:rPr lang="en-US" dirty="0"/>
              <a:t>Use beads instead!</a:t>
            </a:r>
          </a:p>
        </p:txBody>
      </p:sp>
    </p:spTree>
    <p:extLst>
      <p:ext uri="{BB962C8B-B14F-4D97-AF65-F5344CB8AC3E}">
        <p14:creationId xmlns:p14="http://schemas.microsoft.com/office/powerpoint/2010/main" val="15986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fontScale="90000"/>
          </a:bodyPr>
          <a:lstStyle/>
          <a:p>
            <a:r>
              <a:rPr lang="en-US" dirty="0"/>
              <a:t>But I’m using reporter genes in my cells: </a:t>
            </a:r>
            <a:br>
              <a:rPr lang="en-US" dirty="0"/>
            </a:br>
            <a:r>
              <a:rPr lang="en-US" dirty="0"/>
              <a:t>I don’t have an antibody I can use, now what?</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297367" y="1529540"/>
            <a:ext cx="5076299" cy="4846207"/>
          </a:xfrm>
        </p:spPr>
        <p:txBody>
          <a:bodyPr>
            <a:normAutofit/>
          </a:bodyPr>
          <a:lstStyle/>
          <a:p>
            <a:pPr marL="0" indent="0">
              <a:buNone/>
            </a:pPr>
            <a:r>
              <a:rPr lang="en-US" sz="2400" dirty="0"/>
              <a:t>Good news again! </a:t>
            </a:r>
          </a:p>
          <a:p>
            <a:pPr marL="0" indent="0">
              <a:buNone/>
            </a:pPr>
            <a:r>
              <a:rPr lang="en-US" sz="2400" dirty="0"/>
              <a:t>They also make compensation beads that are already bound to your favorite reporter fluorophores like </a:t>
            </a:r>
            <a:r>
              <a:rPr lang="en-US" sz="2400" dirty="0" err="1"/>
              <a:t>mCherry</a:t>
            </a:r>
            <a:r>
              <a:rPr lang="en-US" sz="2400" dirty="0"/>
              <a:t>, GFP, RFP, YFP, CFP, …</a:t>
            </a:r>
          </a:p>
          <a:p>
            <a:pPr marL="0" indent="0">
              <a:buNone/>
            </a:pPr>
            <a:r>
              <a:rPr lang="en-US" sz="2400" dirty="0"/>
              <a:t>This brand includes a negative peak and 3 positive peaks. Just gate on the peak that’s slightly brighter than your sample.</a:t>
            </a:r>
            <a:endParaRPr lang="en-US" dirty="0"/>
          </a:p>
        </p:txBody>
      </p:sp>
      <p:sp>
        <p:nvSpPr>
          <p:cNvPr id="3" name="Slide Number Placeholder 2">
            <a:extLst>
              <a:ext uri="{FF2B5EF4-FFF2-40B4-BE49-F238E27FC236}">
                <a16:creationId xmlns:a16="http://schemas.microsoft.com/office/drawing/2014/main" id="{9B1F2D7B-D520-63C8-D551-CA9F0ADB8BC8}"/>
              </a:ext>
            </a:extLst>
          </p:cNvPr>
          <p:cNvSpPr>
            <a:spLocks noGrp="1"/>
          </p:cNvSpPr>
          <p:nvPr>
            <p:ph type="sldNum" sz="quarter" idx="12"/>
          </p:nvPr>
        </p:nvSpPr>
        <p:spPr/>
        <p:txBody>
          <a:bodyPr/>
          <a:lstStyle/>
          <a:p>
            <a:fld id="{DBA1C880-89B4-4E65-BD6E-95BF8BC81B88}" type="slidenum">
              <a:rPr lang="en-US" smtClean="0"/>
              <a:t>18</a:t>
            </a:fld>
            <a:endParaRPr lang="en-US"/>
          </a:p>
        </p:txBody>
      </p:sp>
      <p:sp>
        <p:nvSpPr>
          <p:cNvPr id="6" name="TextBox 5">
            <a:extLst>
              <a:ext uri="{FF2B5EF4-FFF2-40B4-BE49-F238E27FC236}">
                <a16:creationId xmlns:a16="http://schemas.microsoft.com/office/drawing/2014/main" id="{F18FA7EF-0A88-1C73-C596-94DFAB47992D}"/>
              </a:ext>
            </a:extLst>
          </p:cNvPr>
          <p:cNvSpPr txBox="1"/>
          <p:nvPr/>
        </p:nvSpPr>
        <p:spPr>
          <a:xfrm>
            <a:off x="0" y="6477461"/>
            <a:ext cx="3600450" cy="276999"/>
          </a:xfrm>
          <a:prstGeom prst="rect">
            <a:avLst/>
          </a:prstGeom>
          <a:noFill/>
        </p:spPr>
        <p:txBody>
          <a:bodyPr wrap="square" rtlCol="0">
            <a:spAutoFit/>
          </a:bodyPr>
          <a:lstStyle/>
          <a:p>
            <a:r>
              <a:rPr lang="en-US" sz="1200" dirty="0"/>
              <a:t>Figure from: </a:t>
            </a:r>
            <a:r>
              <a:rPr lang="en-US" sz="1200" dirty="0">
                <a:hlinkClick r:id="rId3"/>
              </a:rPr>
              <a:t>ThermoFisher</a:t>
            </a:r>
            <a:endParaRPr lang="en-US" sz="1200" dirty="0"/>
          </a:p>
        </p:txBody>
      </p:sp>
      <p:pic>
        <p:nvPicPr>
          <p:cNvPr id="1028" name="Picture 4">
            <a:extLst>
              <a:ext uri="{FF2B5EF4-FFF2-40B4-BE49-F238E27FC236}">
                <a16:creationId xmlns:a16="http://schemas.microsoft.com/office/drawing/2014/main" id="{33739733-1ABA-A710-CF01-281F1F911060}"/>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39561" t="4425" r="20088" b="3032"/>
          <a:stretch/>
        </p:blipFill>
        <p:spPr bwMode="auto">
          <a:xfrm>
            <a:off x="5455207" y="1776115"/>
            <a:ext cx="6439426" cy="435305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76133DC8-769C-3F3D-D155-86AE10CD59BF}"/>
              </a:ext>
            </a:extLst>
          </p:cNvPr>
          <p:cNvGrpSpPr/>
          <p:nvPr/>
        </p:nvGrpSpPr>
        <p:grpSpPr>
          <a:xfrm>
            <a:off x="6000029" y="3006246"/>
            <a:ext cx="665967" cy="2414392"/>
            <a:chOff x="6000029" y="3006246"/>
            <a:chExt cx="665967" cy="2414392"/>
          </a:xfrm>
        </p:grpSpPr>
        <p:cxnSp>
          <p:nvCxnSpPr>
            <p:cNvPr id="24" name="Straight Connector 23">
              <a:extLst>
                <a:ext uri="{FF2B5EF4-FFF2-40B4-BE49-F238E27FC236}">
                  <a16:creationId xmlns:a16="http://schemas.microsoft.com/office/drawing/2014/main" id="{881D93F1-B327-FCEE-56D1-060DE68538C1}"/>
                </a:ext>
              </a:extLst>
            </p:cNvPr>
            <p:cNvCxnSpPr>
              <a:cxnSpLocks/>
            </p:cNvCxnSpPr>
            <p:nvPr/>
          </p:nvCxnSpPr>
          <p:spPr>
            <a:xfrm>
              <a:off x="6000029" y="3006246"/>
              <a:ext cx="0" cy="24143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7908AB-94CF-29C3-F205-E9138AB3D237}"/>
                </a:ext>
              </a:extLst>
            </p:cNvPr>
            <p:cNvCxnSpPr>
              <a:cxnSpLocks/>
            </p:cNvCxnSpPr>
            <p:nvPr/>
          </p:nvCxnSpPr>
          <p:spPr>
            <a:xfrm>
              <a:off x="6665996" y="3006246"/>
              <a:ext cx="0" cy="24143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EAFBB3-A0D3-0FDD-C0E0-512BD852677E}"/>
                </a:ext>
              </a:extLst>
            </p:cNvPr>
            <p:cNvCxnSpPr>
              <a:cxnSpLocks/>
            </p:cNvCxnSpPr>
            <p:nvPr/>
          </p:nvCxnSpPr>
          <p:spPr>
            <a:xfrm flipH="1">
              <a:off x="6000029" y="3952643"/>
              <a:ext cx="66596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B017757A-67CA-DA93-42E4-8975A1B5FCB8}"/>
              </a:ext>
            </a:extLst>
          </p:cNvPr>
          <p:cNvGrpSpPr/>
          <p:nvPr/>
        </p:nvGrpSpPr>
        <p:grpSpPr>
          <a:xfrm>
            <a:off x="8129393" y="3006246"/>
            <a:ext cx="240082" cy="2414392"/>
            <a:chOff x="8129393" y="3006246"/>
            <a:chExt cx="240082" cy="2414392"/>
          </a:xfrm>
        </p:grpSpPr>
        <p:grpSp>
          <p:nvGrpSpPr>
            <p:cNvPr id="22" name="Group 21">
              <a:extLst>
                <a:ext uri="{FF2B5EF4-FFF2-40B4-BE49-F238E27FC236}">
                  <a16:creationId xmlns:a16="http://schemas.microsoft.com/office/drawing/2014/main" id="{8F03F68A-58A1-F80F-40BE-E825F66A2A54}"/>
                </a:ext>
              </a:extLst>
            </p:cNvPr>
            <p:cNvGrpSpPr/>
            <p:nvPr/>
          </p:nvGrpSpPr>
          <p:grpSpPr>
            <a:xfrm>
              <a:off x="8129393" y="3006246"/>
              <a:ext cx="240082" cy="2414392"/>
              <a:chOff x="8116867" y="3006246"/>
              <a:chExt cx="240082" cy="2414392"/>
            </a:xfrm>
          </p:grpSpPr>
          <p:cxnSp>
            <p:nvCxnSpPr>
              <p:cNvPr id="18" name="Straight Connector 17">
                <a:extLst>
                  <a:ext uri="{FF2B5EF4-FFF2-40B4-BE49-F238E27FC236}">
                    <a16:creationId xmlns:a16="http://schemas.microsoft.com/office/drawing/2014/main" id="{3635F8C6-851A-B50E-F21C-44978685B620}"/>
                  </a:ext>
                </a:extLst>
              </p:cNvPr>
              <p:cNvCxnSpPr>
                <a:cxnSpLocks/>
              </p:cNvCxnSpPr>
              <p:nvPr/>
            </p:nvCxnSpPr>
            <p:spPr>
              <a:xfrm>
                <a:off x="8116867" y="3006246"/>
                <a:ext cx="0" cy="24143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6536AC3-B623-71FE-7B4D-5F9D3D150B52}"/>
                  </a:ext>
                </a:extLst>
              </p:cNvPr>
              <p:cNvCxnSpPr>
                <a:cxnSpLocks/>
              </p:cNvCxnSpPr>
              <p:nvPr/>
            </p:nvCxnSpPr>
            <p:spPr>
              <a:xfrm>
                <a:off x="8356949" y="3006246"/>
                <a:ext cx="0" cy="24143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F4651C91-4705-E84F-B98A-A9BBFF58F963}"/>
                </a:ext>
              </a:extLst>
            </p:cNvPr>
            <p:cNvCxnSpPr>
              <a:cxnSpLocks/>
            </p:cNvCxnSpPr>
            <p:nvPr/>
          </p:nvCxnSpPr>
          <p:spPr>
            <a:xfrm flipH="1">
              <a:off x="8129393" y="3779366"/>
              <a:ext cx="24008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121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fontScale="90000"/>
          </a:bodyPr>
          <a:lstStyle/>
          <a:p>
            <a:r>
              <a:rPr lang="en-US" dirty="0"/>
              <a:t>(Why) Do I Need Single Dye Controls AGAIN?</a:t>
            </a:r>
            <a:br>
              <a:rPr lang="en-US" dirty="0"/>
            </a:br>
            <a:r>
              <a:rPr lang="en-US" dirty="0"/>
              <a:t>Can’t I use my old compensation matrix?</a:t>
            </a:r>
          </a:p>
        </p:txBody>
      </p:sp>
      <p:sp>
        <p:nvSpPr>
          <p:cNvPr id="8" name="Content Placeholder 7">
            <a:extLst>
              <a:ext uri="{FF2B5EF4-FFF2-40B4-BE49-F238E27FC236}">
                <a16:creationId xmlns:a16="http://schemas.microsoft.com/office/drawing/2014/main" id="{226627C9-7FC4-790F-48C8-D6455373FACE}"/>
              </a:ext>
            </a:extLst>
          </p:cNvPr>
          <p:cNvSpPr>
            <a:spLocks noGrp="1"/>
          </p:cNvSpPr>
          <p:nvPr>
            <p:ph sz="half" idx="2"/>
          </p:nvPr>
        </p:nvSpPr>
        <p:spPr>
          <a:xfrm>
            <a:off x="142505" y="1510759"/>
            <a:ext cx="5953495" cy="5220241"/>
          </a:xfrm>
        </p:spPr>
        <p:txBody>
          <a:bodyPr>
            <a:normAutofit fontScale="92500" lnSpcReduction="20000"/>
          </a:bodyPr>
          <a:lstStyle/>
          <a:p>
            <a:pPr marL="0" indent="0">
              <a:buNone/>
            </a:pPr>
            <a:r>
              <a:rPr lang="en-US" sz="1600" dirty="0"/>
              <a:t>For a little while, you might get away with using the old compensation (or unmixing) matrix to sort your cells.  </a:t>
            </a:r>
          </a:p>
          <a:p>
            <a:pPr marL="0" indent="0">
              <a:buNone/>
            </a:pPr>
            <a:r>
              <a:rPr lang="en-US" sz="1600" dirty="0"/>
              <a:t>But if any of the following occurs, you would be wise to rerun your single dye controls:</a:t>
            </a:r>
          </a:p>
          <a:p>
            <a:r>
              <a:rPr lang="en-US" sz="1600" dirty="0"/>
              <a:t>A laser is replaced on the machine (they don’t last forever).</a:t>
            </a:r>
          </a:p>
          <a:p>
            <a:r>
              <a:rPr lang="en-US" sz="1600" dirty="0"/>
              <a:t>A different lot of tandem fluorescent antibody is used.</a:t>
            </a:r>
          </a:p>
          <a:p>
            <a:r>
              <a:rPr lang="en-US" sz="1600" dirty="0"/>
              <a:t>Something bad happened to your current antibody stock.  (E.g., your PI left it on the bench overnight instead of putting it away… again.)</a:t>
            </a:r>
          </a:p>
          <a:p>
            <a:r>
              <a:rPr lang="en-US" sz="1600" dirty="0"/>
              <a:t>A color is added to the panel.  This includes that reporter gene you don’t intend to gate on.  You still need to comp it.</a:t>
            </a:r>
          </a:p>
          <a:p>
            <a:r>
              <a:rPr lang="en-US" sz="1600" dirty="0"/>
              <a:t>It’s been more than a month or two. Lasers age, tandem antibodies degrade, machine maintenance happens.</a:t>
            </a:r>
          </a:p>
          <a:p>
            <a:r>
              <a:rPr lang="en-US" sz="1600" dirty="0"/>
              <a:t>You change cell lines or tissue types (even though you’re using the same panel, autofluorescence matters!).</a:t>
            </a:r>
          </a:p>
          <a:p>
            <a:r>
              <a:rPr lang="en-US" sz="1600" dirty="0"/>
              <a:t>You’re just not sure.</a:t>
            </a:r>
          </a:p>
        </p:txBody>
      </p:sp>
      <p:sp>
        <p:nvSpPr>
          <p:cNvPr id="3" name="Slide Number Placeholder 2">
            <a:extLst>
              <a:ext uri="{FF2B5EF4-FFF2-40B4-BE49-F238E27FC236}">
                <a16:creationId xmlns:a16="http://schemas.microsoft.com/office/drawing/2014/main" id="{ED46A4DC-F183-1E73-4145-3D746DCB3603}"/>
              </a:ext>
            </a:extLst>
          </p:cNvPr>
          <p:cNvSpPr>
            <a:spLocks noGrp="1"/>
          </p:cNvSpPr>
          <p:nvPr>
            <p:ph type="sldNum" sz="quarter" idx="12"/>
          </p:nvPr>
        </p:nvSpPr>
        <p:spPr/>
        <p:txBody>
          <a:bodyPr/>
          <a:lstStyle/>
          <a:p>
            <a:fld id="{DBA1C880-89B4-4E65-BD6E-95BF8BC81B88}" type="slidenum">
              <a:rPr lang="en-US" smtClean="0"/>
              <a:t>19</a:t>
            </a:fld>
            <a:endParaRPr lang="en-US"/>
          </a:p>
        </p:txBody>
      </p:sp>
      <p:sp>
        <p:nvSpPr>
          <p:cNvPr id="37" name="Down Arrow 36">
            <a:extLst>
              <a:ext uri="{FF2B5EF4-FFF2-40B4-BE49-F238E27FC236}">
                <a16:creationId xmlns:a16="http://schemas.microsoft.com/office/drawing/2014/main" id="{8117E266-7581-281A-9B3A-AC9B5EF69C5A}"/>
              </a:ext>
            </a:extLst>
          </p:cNvPr>
          <p:cNvSpPr/>
          <p:nvPr/>
        </p:nvSpPr>
        <p:spPr>
          <a:xfrm>
            <a:off x="8049165" y="3392293"/>
            <a:ext cx="682388" cy="1020170"/>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582957D8-A9C8-8499-B4F8-21B81CEFCB24}"/>
              </a:ext>
            </a:extLst>
          </p:cNvPr>
          <p:cNvSpPr/>
          <p:nvPr/>
        </p:nvSpPr>
        <p:spPr>
          <a:xfrm>
            <a:off x="8508456" y="3415214"/>
            <a:ext cx="1978926" cy="85639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Tandem Fluorophore Degradation</a:t>
            </a:r>
          </a:p>
        </p:txBody>
      </p:sp>
      <p:grpSp>
        <p:nvGrpSpPr>
          <p:cNvPr id="40" name="Group 39">
            <a:extLst>
              <a:ext uri="{FF2B5EF4-FFF2-40B4-BE49-F238E27FC236}">
                <a16:creationId xmlns:a16="http://schemas.microsoft.com/office/drawing/2014/main" id="{B63305E6-5FB0-A797-3C3C-84EC4918E2ED}"/>
              </a:ext>
            </a:extLst>
          </p:cNvPr>
          <p:cNvGrpSpPr/>
          <p:nvPr/>
        </p:nvGrpSpPr>
        <p:grpSpPr>
          <a:xfrm>
            <a:off x="5914999" y="1541901"/>
            <a:ext cx="6215178" cy="4809894"/>
            <a:chOff x="5734657" y="1626707"/>
            <a:chExt cx="6215178" cy="4620861"/>
          </a:xfrm>
        </p:grpSpPr>
        <p:grpSp>
          <p:nvGrpSpPr>
            <p:cNvPr id="36" name="Group 35">
              <a:extLst>
                <a:ext uri="{FF2B5EF4-FFF2-40B4-BE49-F238E27FC236}">
                  <a16:creationId xmlns:a16="http://schemas.microsoft.com/office/drawing/2014/main" id="{A6E14F24-D52E-E71F-C1BB-CF06ABB8E69B}"/>
                </a:ext>
              </a:extLst>
            </p:cNvPr>
            <p:cNvGrpSpPr/>
            <p:nvPr/>
          </p:nvGrpSpPr>
          <p:grpSpPr>
            <a:xfrm>
              <a:off x="5734657" y="1626707"/>
              <a:ext cx="6215178" cy="4620861"/>
              <a:chOff x="5734657" y="2152659"/>
              <a:chExt cx="6215178" cy="4620861"/>
            </a:xfrm>
          </p:grpSpPr>
          <p:grpSp>
            <p:nvGrpSpPr>
              <p:cNvPr id="31" name="Group 30">
                <a:extLst>
                  <a:ext uri="{FF2B5EF4-FFF2-40B4-BE49-F238E27FC236}">
                    <a16:creationId xmlns:a16="http://schemas.microsoft.com/office/drawing/2014/main" id="{1CEAEAC4-E4FB-D252-7616-94C7C9362B04}"/>
                  </a:ext>
                </a:extLst>
              </p:cNvPr>
              <p:cNvGrpSpPr/>
              <p:nvPr/>
            </p:nvGrpSpPr>
            <p:grpSpPr>
              <a:xfrm>
                <a:off x="5734657" y="2169012"/>
                <a:ext cx="6215178" cy="4604508"/>
                <a:chOff x="5812843" y="1445870"/>
                <a:chExt cx="6215178" cy="4604508"/>
              </a:xfrm>
            </p:grpSpPr>
            <p:pic>
              <p:nvPicPr>
                <p:cNvPr id="28" name="Picture 27" descr="A graph with red lines&#10;&#10;Description automatically generated">
                  <a:extLst>
                    <a:ext uri="{FF2B5EF4-FFF2-40B4-BE49-F238E27FC236}">
                      <a16:creationId xmlns:a16="http://schemas.microsoft.com/office/drawing/2014/main" id="{AF8084A5-1C4B-3BF0-207C-528975708D85}"/>
                    </a:ext>
                  </a:extLst>
                </p:cNvPr>
                <p:cNvPicPr>
                  <a:picLocks noChangeAspect="1"/>
                </p:cNvPicPr>
                <p:nvPr/>
              </p:nvPicPr>
              <p:blipFill rotWithShape="1">
                <a:blip r:embed="rId3">
                  <a:extLst>
                    <a:ext uri="{28A0092B-C50C-407E-A947-70E740481C1C}">
                      <a14:useLocalDpi xmlns:a14="http://schemas.microsoft.com/office/drawing/2010/main" val="0"/>
                    </a:ext>
                  </a:extLst>
                </a:blip>
                <a:srcRect l="174" r="2578" b="16920"/>
                <a:stretch/>
              </p:blipFill>
              <p:spPr>
                <a:xfrm>
                  <a:off x="5814550" y="1445870"/>
                  <a:ext cx="6213471" cy="1679658"/>
                </a:xfrm>
                <a:prstGeom prst="rect">
                  <a:avLst/>
                </a:prstGeom>
              </p:spPr>
            </p:pic>
            <p:pic>
              <p:nvPicPr>
                <p:cNvPr id="30" name="Picture 29">
                  <a:extLst>
                    <a:ext uri="{FF2B5EF4-FFF2-40B4-BE49-F238E27FC236}">
                      <a16:creationId xmlns:a16="http://schemas.microsoft.com/office/drawing/2014/main" id="{678902CC-FF4E-9BA6-5826-ECF0AE437AD0}"/>
                    </a:ext>
                  </a:extLst>
                </p:cNvPr>
                <p:cNvPicPr>
                  <a:picLocks noChangeAspect="1"/>
                </p:cNvPicPr>
                <p:nvPr/>
              </p:nvPicPr>
              <p:blipFill rotWithShape="1">
                <a:blip r:embed="rId4">
                  <a:extLst>
                    <a:ext uri="{28A0092B-C50C-407E-A947-70E740481C1C}">
                      <a14:useLocalDpi xmlns:a14="http://schemas.microsoft.com/office/drawing/2010/main" val="0"/>
                    </a:ext>
                  </a:extLst>
                </a:blip>
                <a:srcRect t="1019" r="3021" b="6239"/>
                <a:stretch/>
              </p:blipFill>
              <p:spPr>
                <a:xfrm>
                  <a:off x="5812843" y="4256058"/>
                  <a:ext cx="6213471" cy="1794320"/>
                </a:xfrm>
                <a:prstGeom prst="rect">
                  <a:avLst/>
                </a:prstGeom>
              </p:spPr>
            </p:pic>
          </p:grpSp>
          <p:sp>
            <p:nvSpPr>
              <p:cNvPr id="33" name="TextBox 32">
                <a:extLst>
                  <a:ext uri="{FF2B5EF4-FFF2-40B4-BE49-F238E27FC236}">
                    <a16:creationId xmlns:a16="http://schemas.microsoft.com/office/drawing/2014/main" id="{5722623E-345E-4882-EE95-474D990BE330}"/>
                  </a:ext>
                </a:extLst>
              </p:cNvPr>
              <p:cNvSpPr txBox="1"/>
              <p:nvPr/>
            </p:nvSpPr>
            <p:spPr>
              <a:xfrm>
                <a:off x="6390451" y="2152659"/>
                <a:ext cx="1172116" cy="369332"/>
              </a:xfrm>
              <a:prstGeom prst="rect">
                <a:avLst/>
              </a:prstGeom>
              <a:noFill/>
            </p:spPr>
            <p:txBody>
              <a:bodyPr wrap="none" rtlCol="0">
                <a:spAutoFit/>
              </a:bodyPr>
              <a:lstStyle/>
              <a:p>
                <a:r>
                  <a:rPr lang="en-US" dirty="0">
                    <a:solidFill>
                      <a:srgbClr val="FF0000"/>
                    </a:solidFill>
                  </a:rPr>
                  <a:t>PE-Cy5.5</a:t>
                </a:r>
              </a:p>
            </p:txBody>
          </p:sp>
        </p:grpSp>
        <p:sp>
          <p:nvSpPr>
            <p:cNvPr id="39" name="TextBox 38">
              <a:extLst>
                <a:ext uri="{FF2B5EF4-FFF2-40B4-BE49-F238E27FC236}">
                  <a16:creationId xmlns:a16="http://schemas.microsoft.com/office/drawing/2014/main" id="{CEAB4857-721A-2F60-BA67-D6C9CE978AB0}"/>
                </a:ext>
              </a:extLst>
            </p:cNvPr>
            <p:cNvSpPr txBox="1"/>
            <p:nvPr/>
          </p:nvSpPr>
          <p:spPr>
            <a:xfrm>
              <a:off x="6390451" y="4559987"/>
              <a:ext cx="1992853" cy="369332"/>
            </a:xfrm>
            <a:prstGeom prst="rect">
              <a:avLst/>
            </a:prstGeom>
            <a:noFill/>
          </p:spPr>
          <p:txBody>
            <a:bodyPr wrap="none" rtlCol="0">
              <a:spAutoFit/>
            </a:bodyPr>
            <a:lstStyle/>
            <a:p>
              <a:r>
                <a:rPr lang="en-US" dirty="0">
                  <a:solidFill>
                    <a:schemeClr val="accent3"/>
                  </a:solidFill>
                </a:rPr>
                <a:t>PE</a:t>
              </a:r>
              <a:r>
                <a:rPr lang="en-US" dirty="0">
                  <a:solidFill>
                    <a:srgbClr val="FF0000"/>
                  </a:solidFill>
                </a:rPr>
                <a:t> </a:t>
              </a:r>
              <a:r>
                <a:rPr lang="en-US" dirty="0">
                  <a:solidFill>
                    <a:schemeClr val="bg2"/>
                  </a:solidFill>
                </a:rPr>
                <a:t>and</a:t>
              </a:r>
              <a:r>
                <a:rPr lang="en-US" dirty="0">
                  <a:solidFill>
                    <a:srgbClr val="FF0000"/>
                  </a:solidFill>
                </a:rPr>
                <a:t> PE-Cy5.5</a:t>
              </a:r>
            </a:p>
          </p:txBody>
        </p:sp>
      </p:grpSp>
      <p:grpSp>
        <p:nvGrpSpPr>
          <p:cNvPr id="41" name="Group 40">
            <a:extLst>
              <a:ext uri="{FF2B5EF4-FFF2-40B4-BE49-F238E27FC236}">
                <a16:creationId xmlns:a16="http://schemas.microsoft.com/office/drawing/2014/main" id="{9C08B6DE-BE7F-62E3-668A-311A5DC536B6}"/>
              </a:ext>
            </a:extLst>
          </p:cNvPr>
          <p:cNvGrpSpPr/>
          <p:nvPr/>
        </p:nvGrpSpPr>
        <p:grpSpPr>
          <a:xfrm>
            <a:off x="6445207" y="1510759"/>
            <a:ext cx="5330494" cy="4750221"/>
            <a:chOff x="6447524" y="1781389"/>
            <a:chExt cx="5330494" cy="4750221"/>
          </a:xfrm>
        </p:grpSpPr>
        <p:pic>
          <p:nvPicPr>
            <p:cNvPr id="42" name="Picture 41">
              <a:extLst>
                <a:ext uri="{FF2B5EF4-FFF2-40B4-BE49-F238E27FC236}">
                  <a16:creationId xmlns:a16="http://schemas.microsoft.com/office/drawing/2014/main" id="{A55FBF8E-38D0-D056-D6AF-B1CC683CD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7524" y="2243054"/>
              <a:ext cx="5330494" cy="4288556"/>
            </a:xfrm>
            <a:prstGeom prst="rect">
              <a:avLst/>
            </a:prstGeom>
          </p:spPr>
        </p:pic>
        <p:sp>
          <p:nvSpPr>
            <p:cNvPr id="43" name="TextBox 42">
              <a:extLst>
                <a:ext uri="{FF2B5EF4-FFF2-40B4-BE49-F238E27FC236}">
                  <a16:creationId xmlns:a16="http://schemas.microsoft.com/office/drawing/2014/main" id="{AE4997FC-F8DB-BB05-70E7-8F3FE82D5A8A}"/>
                </a:ext>
              </a:extLst>
            </p:cNvPr>
            <p:cNvSpPr txBox="1"/>
            <p:nvPr/>
          </p:nvSpPr>
          <p:spPr>
            <a:xfrm>
              <a:off x="7679718" y="1781389"/>
              <a:ext cx="2866106" cy="461665"/>
            </a:xfrm>
            <a:prstGeom prst="rect">
              <a:avLst/>
            </a:prstGeom>
            <a:noFill/>
          </p:spPr>
          <p:txBody>
            <a:bodyPr wrap="none" rtlCol="0">
              <a:spAutoFit/>
            </a:bodyPr>
            <a:lstStyle/>
            <a:p>
              <a:r>
                <a:rPr lang="en-US" sz="2400" dirty="0"/>
                <a:t>Lot to Lot Variability</a:t>
              </a:r>
            </a:p>
          </p:txBody>
        </p:sp>
      </p:grpSp>
      <p:sp>
        <p:nvSpPr>
          <p:cNvPr id="4" name="TextBox 3">
            <a:extLst>
              <a:ext uri="{FF2B5EF4-FFF2-40B4-BE49-F238E27FC236}">
                <a16:creationId xmlns:a16="http://schemas.microsoft.com/office/drawing/2014/main" id="{D35CAD8B-633E-D368-72A0-2386F60BB3C8}"/>
              </a:ext>
            </a:extLst>
          </p:cNvPr>
          <p:cNvSpPr txBox="1"/>
          <p:nvPr/>
        </p:nvSpPr>
        <p:spPr>
          <a:xfrm>
            <a:off x="9426835" y="6436598"/>
            <a:ext cx="2121093" cy="369332"/>
          </a:xfrm>
          <a:prstGeom prst="rect">
            <a:avLst/>
          </a:prstGeom>
          <a:noFill/>
        </p:spPr>
        <p:txBody>
          <a:bodyPr wrap="none" rtlCol="0">
            <a:spAutoFit/>
          </a:bodyPr>
          <a:lstStyle/>
          <a:p>
            <a:r>
              <a:rPr lang="en-US" dirty="0"/>
              <a:t>Fig from </a:t>
            </a:r>
            <a:r>
              <a:rPr lang="en-US" dirty="0" err="1">
                <a:hlinkClick r:id="rId6"/>
              </a:rPr>
              <a:t>Biolegend</a:t>
            </a:r>
            <a:endParaRPr lang="en-US" dirty="0"/>
          </a:p>
        </p:txBody>
      </p:sp>
    </p:spTree>
    <p:extLst>
      <p:ext uri="{BB962C8B-B14F-4D97-AF65-F5344CB8AC3E}">
        <p14:creationId xmlns:p14="http://schemas.microsoft.com/office/powerpoint/2010/main" val="233709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Why are we sorting for you today?</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605480" y="1529541"/>
            <a:ext cx="5216199" cy="4642659"/>
          </a:xfrm>
        </p:spPr>
        <p:txBody>
          <a:bodyPr/>
          <a:lstStyle/>
          <a:p>
            <a:r>
              <a:rPr lang="en-US" dirty="0"/>
              <a:t>You want to run an assay on your cells of interest, but they’re all mixed together with other cells and debris you don’t want.</a:t>
            </a:r>
          </a:p>
          <a:p>
            <a:r>
              <a:rPr lang="en-US" dirty="0"/>
              <a:t>Or maybe your transfection was not 100% efficient, and you need to enrich the positive population.</a:t>
            </a:r>
          </a:p>
          <a:p>
            <a:r>
              <a:rPr lang="en-US" dirty="0"/>
              <a:t>Perhaps you’re trying to start a clonal culture by seeding a single cell of your target cell type into each well of a plate.</a:t>
            </a:r>
          </a:p>
        </p:txBody>
      </p:sp>
      <p:sp>
        <p:nvSpPr>
          <p:cNvPr id="7" name="TextBox 6">
            <a:extLst>
              <a:ext uri="{FF2B5EF4-FFF2-40B4-BE49-F238E27FC236}">
                <a16:creationId xmlns:a16="http://schemas.microsoft.com/office/drawing/2014/main" id="{D2E15568-FD80-249A-AC85-6C125F70A282}"/>
              </a:ext>
            </a:extLst>
          </p:cNvPr>
          <p:cNvSpPr txBox="1"/>
          <p:nvPr/>
        </p:nvSpPr>
        <p:spPr>
          <a:xfrm>
            <a:off x="5933709" y="5572035"/>
            <a:ext cx="6258291" cy="1200329"/>
          </a:xfrm>
          <a:prstGeom prst="rect">
            <a:avLst/>
          </a:prstGeom>
          <a:noFill/>
        </p:spPr>
        <p:txBody>
          <a:bodyPr wrap="square" rtlCol="0">
            <a:spAutoFit/>
          </a:bodyPr>
          <a:lstStyle/>
          <a:p>
            <a:r>
              <a:rPr lang="en-US" dirty="0"/>
              <a:t>Gif taken from educational video by the </a:t>
            </a:r>
            <a:r>
              <a:rPr lang="en-US" dirty="0" err="1"/>
              <a:t>StarCellBio</a:t>
            </a:r>
            <a:r>
              <a:rPr lang="en-US" dirty="0"/>
              <a:t> Project @ MIT </a:t>
            </a:r>
          </a:p>
          <a:p>
            <a:r>
              <a:rPr lang="en-US" dirty="0">
                <a:hlinkClick r:id="rId4"/>
              </a:rPr>
              <a:t>http://star.mit.edu/CellBio/animations/index.html</a:t>
            </a:r>
            <a:endParaRPr lang="en-US" dirty="0"/>
          </a:p>
          <a:p>
            <a:r>
              <a:rPr lang="en-US" dirty="0"/>
              <a:t>Full video is available on </a:t>
            </a:r>
            <a:r>
              <a:rPr lang="en-US" dirty="0">
                <a:hlinkClick r:id="rId5"/>
              </a:rPr>
              <a:t>YouTube</a:t>
            </a:r>
            <a:endParaRPr lang="en-US" dirty="0"/>
          </a:p>
        </p:txBody>
      </p:sp>
      <p:pic>
        <p:nvPicPr>
          <p:cNvPr id="10" name="CellMix">
            <a:hlinkClick r:id="" action="ppaction://media"/>
            <a:extLst>
              <a:ext uri="{FF2B5EF4-FFF2-40B4-BE49-F238E27FC236}">
                <a16:creationId xmlns:a16="http://schemas.microsoft.com/office/drawing/2014/main" id="{C973A06A-D4B2-0148-3B42-C6CD51BE58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33709" y="1711757"/>
            <a:ext cx="5994977" cy="3372801"/>
          </a:xfrm>
          <a:prstGeom prst="rect">
            <a:avLst/>
          </a:prstGeom>
        </p:spPr>
      </p:pic>
      <p:sp>
        <p:nvSpPr>
          <p:cNvPr id="2" name="Slide Number Placeholder 1">
            <a:extLst>
              <a:ext uri="{FF2B5EF4-FFF2-40B4-BE49-F238E27FC236}">
                <a16:creationId xmlns:a16="http://schemas.microsoft.com/office/drawing/2014/main" id="{76F03526-E3C3-C61B-CDC3-1E0BD8F02672}"/>
              </a:ext>
            </a:extLst>
          </p:cNvPr>
          <p:cNvSpPr>
            <a:spLocks noGrp="1"/>
          </p:cNvSpPr>
          <p:nvPr>
            <p:ph type="sldNum" sz="quarter" idx="12"/>
          </p:nvPr>
        </p:nvSpPr>
        <p:spPr/>
        <p:txBody>
          <a:bodyPr/>
          <a:lstStyle/>
          <a:p>
            <a:fld id="{DBA1C880-89B4-4E65-BD6E-95BF8BC81B88}" type="slidenum">
              <a:rPr lang="en-US" smtClean="0"/>
              <a:t>2</a:t>
            </a:fld>
            <a:endParaRPr lang="en-US"/>
          </a:p>
        </p:txBody>
      </p:sp>
    </p:spTree>
    <p:extLst>
      <p:ext uri="{BB962C8B-B14F-4D97-AF65-F5344CB8AC3E}">
        <p14:creationId xmlns:p14="http://schemas.microsoft.com/office/powerpoint/2010/main" val="65908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should I gate in 2D if there’s only a 1 color?  Why not use a 1D histogram?</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4360985" y="1508166"/>
            <a:ext cx="7408649" cy="5349834"/>
          </a:xfrm>
          <a:noFill/>
        </p:spPr>
        <p:txBody>
          <a:bodyPr>
            <a:normAutofit/>
          </a:bodyPr>
          <a:lstStyle/>
          <a:p>
            <a:r>
              <a:rPr lang="en-US" dirty="0"/>
              <a:t>A gate drawn in a 1D histogram may be fine if the parent cell population is homogenous.</a:t>
            </a:r>
          </a:p>
          <a:p>
            <a:pPr lvl="1"/>
            <a:r>
              <a:rPr lang="en-US" dirty="0"/>
              <a:t>E.g., a transfected cell line (assuming transfection doesn’t affect morphology).</a:t>
            </a:r>
          </a:p>
          <a:p>
            <a:pPr marL="320040" lvl="1" indent="0">
              <a:buNone/>
            </a:pPr>
            <a:endParaRPr lang="en-US" dirty="0"/>
          </a:p>
          <a:p>
            <a:r>
              <a:rPr lang="en-US" dirty="0"/>
              <a:t>Use scatter on Y–axis of dot plot if parent cell population has more than one type of cell.</a:t>
            </a:r>
          </a:p>
          <a:p>
            <a:pPr lvl="1"/>
            <a:r>
              <a:rPr lang="en-US" b="1" dirty="0">
                <a:solidFill>
                  <a:srgbClr val="00B050"/>
                </a:solidFill>
              </a:rPr>
              <a:t>Green cells</a:t>
            </a:r>
            <a:r>
              <a:rPr lang="en-US" dirty="0"/>
              <a:t> are FITC+ gate from 2D dot plot.  </a:t>
            </a:r>
          </a:p>
          <a:p>
            <a:pPr lvl="1"/>
            <a:r>
              <a:rPr lang="en-US" b="1" dirty="0">
                <a:solidFill>
                  <a:srgbClr val="FF0000"/>
                </a:solidFill>
              </a:rPr>
              <a:t>Red cells</a:t>
            </a:r>
            <a:r>
              <a:rPr lang="en-US" dirty="0"/>
              <a:t> are FITC+ gate from 1D histogram.</a:t>
            </a:r>
          </a:p>
        </p:txBody>
      </p:sp>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20</a:t>
            </a:fld>
            <a:endParaRPr lang="en-US"/>
          </a:p>
        </p:txBody>
      </p:sp>
      <p:pic>
        <p:nvPicPr>
          <p:cNvPr id="5" name="Content Placeholder 4">
            <a:extLst>
              <a:ext uri="{FF2B5EF4-FFF2-40B4-BE49-F238E27FC236}">
                <a16:creationId xmlns:a16="http://schemas.microsoft.com/office/drawing/2014/main" id="{BCF8BAD7-728E-918B-502E-840FC3AEF56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656" r="1656"/>
          <a:stretch/>
        </p:blipFill>
        <p:spPr>
          <a:xfrm>
            <a:off x="705393" y="1384882"/>
            <a:ext cx="3095897" cy="5608128"/>
          </a:xfrm>
        </p:spPr>
      </p:pic>
    </p:spTree>
    <p:extLst>
      <p:ext uri="{BB962C8B-B14F-4D97-AF65-F5344CB8AC3E}">
        <p14:creationId xmlns:p14="http://schemas.microsoft.com/office/powerpoint/2010/main" val="398791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would I need controls if there’s only one color???</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6282047" y="1945042"/>
            <a:ext cx="5795157" cy="4476082"/>
          </a:xfrm>
        </p:spPr>
        <p:txBody>
          <a:bodyPr>
            <a:normAutofit/>
          </a:bodyPr>
          <a:lstStyle/>
          <a:p>
            <a:r>
              <a:rPr lang="en-US" dirty="0"/>
              <a:t>While it’s true your cells don’t need to be compensated or unmixed, it’s still valuable to bring both positive and negative controls (especially to your first sort).</a:t>
            </a:r>
          </a:p>
          <a:p>
            <a:r>
              <a:rPr lang="en-US" dirty="0"/>
              <a:t>Without a negative control, where is the best place to set the gate to collect the positive population?</a:t>
            </a:r>
          </a:p>
          <a:p>
            <a:pPr lvl="1"/>
            <a:r>
              <a:rPr lang="en-US" dirty="0"/>
              <a:t>What if your positive population is a very small percentage of the total cells?</a:t>
            </a:r>
          </a:p>
          <a:p>
            <a:pPr lvl="1"/>
            <a:r>
              <a:rPr lang="en-US" dirty="0"/>
              <a:t>What if it’s </a:t>
            </a:r>
            <a:r>
              <a:rPr lang="en-US" u="sng" dirty="0"/>
              <a:t>usually</a:t>
            </a:r>
            <a:r>
              <a:rPr lang="en-US" dirty="0"/>
              <a:t> X% positive, but this time it’s </a:t>
            </a:r>
            <a:r>
              <a:rPr lang="en-US" u="sng" dirty="0"/>
              <a:t>actually</a:t>
            </a:r>
            <a:r>
              <a:rPr lang="en-US" dirty="0"/>
              <a:t> Y% positive?</a:t>
            </a:r>
          </a:p>
        </p:txBody>
      </p:sp>
      <p:pic>
        <p:nvPicPr>
          <p:cNvPr id="7" name="Content Placeholder 6">
            <a:extLst>
              <a:ext uri="{FF2B5EF4-FFF2-40B4-BE49-F238E27FC236}">
                <a16:creationId xmlns:a16="http://schemas.microsoft.com/office/drawing/2014/main" id="{29EA410F-DD03-3461-6294-672C41ADDB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223025" y="1508166"/>
            <a:ext cx="5140712" cy="4912958"/>
          </a:xfrm>
          <a:prstGeom prst="rect">
            <a:avLst/>
          </a:prstGeom>
        </p:spPr>
      </p:pic>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21</a:t>
            </a:fld>
            <a:endParaRPr lang="en-US"/>
          </a:p>
        </p:txBody>
      </p:sp>
      <p:sp>
        <p:nvSpPr>
          <p:cNvPr id="9" name="Rectangle 8">
            <a:extLst>
              <a:ext uri="{FF2B5EF4-FFF2-40B4-BE49-F238E27FC236}">
                <a16:creationId xmlns:a16="http://schemas.microsoft.com/office/drawing/2014/main" id="{A215D5A3-7973-A028-1A50-CF7A0802DC6F}"/>
              </a:ext>
            </a:extLst>
          </p:cNvPr>
          <p:cNvSpPr/>
          <p:nvPr/>
        </p:nvSpPr>
        <p:spPr>
          <a:xfrm>
            <a:off x="3108960" y="2854712"/>
            <a:ext cx="2169477" cy="2766881"/>
          </a:xfrm>
          <a:prstGeom prst="rect">
            <a:avLst/>
          </a:prstGeom>
          <a:noFill/>
          <a:ln w="57150">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09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would I need controls if there’s only one color???</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6282047" y="2076994"/>
            <a:ext cx="5795157" cy="3543221"/>
          </a:xfrm>
        </p:spPr>
        <p:txBody>
          <a:bodyPr>
            <a:normAutofit/>
          </a:bodyPr>
          <a:lstStyle/>
          <a:p>
            <a:r>
              <a:rPr lang="en-US" dirty="0"/>
              <a:t>Sometimes contours show boundaries between populations, sometimes not.</a:t>
            </a:r>
          </a:p>
          <a:p>
            <a:pPr lvl="1"/>
            <a:r>
              <a:rPr lang="en-US" dirty="0"/>
              <a:t>Be careful!  In Diva, once you draw a gate, the software colors those contours separately, and will artificially exaggerate the distinction between the two populations.</a:t>
            </a:r>
          </a:p>
        </p:txBody>
      </p:sp>
      <p:pic>
        <p:nvPicPr>
          <p:cNvPr id="7" name="Content Placeholder 6">
            <a:extLst>
              <a:ext uri="{FF2B5EF4-FFF2-40B4-BE49-F238E27FC236}">
                <a16:creationId xmlns:a16="http://schemas.microsoft.com/office/drawing/2014/main" id="{29EA410F-DD03-3461-6294-672C41ADDB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223025" y="1508166"/>
            <a:ext cx="5140712" cy="4912958"/>
          </a:xfrm>
          <a:prstGeom prst="rect">
            <a:avLst/>
          </a:prstGeom>
        </p:spPr>
      </p:pic>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22</a:t>
            </a:fld>
            <a:endParaRPr lang="en-US"/>
          </a:p>
        </p:txBody>
      </p:sp>
      <p:sp>
        <p:nvSpPr>
          <p:cNvPr id="5" name="Rectangle 4">
            <a:extLst>
              <a:ext uri="{FF2B5EF4-FFF2-40B4-BE49-F238E27FC236}">
                <a16:creationId xmlns:a16="http://schemas.microsoft.com/office/drawing/2014/main" id="{E686019E-224C-AB63-3447-A2C866BD9072}"/>
              </a:ext>
            </a:extLst>
          </p:cNvPr>
          <p:cNvSpPr/>
          <p:nvPr/>
        </p:nvSpPr>
        <p:spPr>
          <a:xfrm>
            <a:off x="2926080" y="2570826"/>
            <a:ext cx="2248086" cy="304938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5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would I need controls if there’s only one color???</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6282047" y="2116184"/>
            <a:ext cx="5795157" cy="2948186"/>
          </a:xfrm>
        </p:spPr>
        <p:txBody>
          <a:bodyPr>
            <a:normAutofit/>
          </a:bodyPr>
          <a:lstStyle/>
          <a:p>
            <a:r>
              <a:rPr lang="en-US" dirty="0"/>
              <a:t>Sometimes 1D histograms show boundaries between populations, sometimes not.</a:t>
            </a:r>
          </a:p>
        </p:txBody>
      </p:sp>
      <p:pic>
        <p:nvPicPr>
          <p:cNvPr id="7" name="Content Placeholder 6">
            <a:extLst>
              <a:ext uri="{FF2B5EF4-FFF2-40B4-BE49-F238E27FC236}">
                <a16:creationId xmlns:a16="http://schemas.microsoft.com/office/drawing/2014/main" id="{29EA410F-DD03-3461-6294-672C41ADDBB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312516" y="1508166"/>
            <a:ext cx="5051220" cy="4904209"/>
          </a:xfrm>
          <a:prstGeom prst="rect">
            <a:avLst/>
          </a:prstGeom>
        </p:spPr>
      </p:pic>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23</a:t>
            </a:fld>
            <a:endParaRPr lang="en-US"/>
          </a:p>
        </p:txBody>
      </p:sp>
      <p:sp>
        <p:nvSpPr>
          <p:cNvPr id="9" name="Rectangle 8">
            <a:extLst>
              <a:ext uri="{FF2B5EF4-FFF2-40B4-BE49-F238E27FC236}">
                <a16:creationId xmlns:a16="http://schemas.microsoft.com/office/drawing/2014/main" id="{09AFD8A3-BB05-4736-7552-E99225F03D10}"/>
              </a:ext>
            </a:extLst>
          </p:cNvPr>
          <p:cNvSpPr/>
          <p:nvPr/>
        </p:nvSpPr>
        <p:spPr>
          <a:xfrm>
            <a:off x="2994660" y="2251710"/>
            <a:ext cx="2056842" cy="3368506"/>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would I need controls if there’s only one color???</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6282047" y="1945041"/>
            <a:ext cx="5795157" cy="4476084"/>
          </a:xfrm>
          <a:noFill/>
        </p:spPr>
        <p:txBody>
          <a:bodyPr>
            <a:normAutofit/>
          </a:bodyPr>
          <a:lstStyle/>
          <a:p>
            <a:r>
              <a:rPr lang="en-US" dirty="0"/>
              <a:t>The accepted method is to provide the same cells without the positive population.</a:t>
            </a:r>
          </a:p>
          <a:p>
            <a:pPr lvl="1"/>
            <a:r>
              <a:rPr lang="en-US" dirty="0"/>
              <a:t>This may mean </a:t>
            </a:r>
            <a:r>
              <a:rPr lang="en-US" dirty="0" err="1"/>
              <a:t>untransfected</a:t>
            </a:r>
            <a:r>
              <a:rPr lang="en-US" dirty="0"/>
              <a:t> cells, or it may mean cells transfected with an empty vector.</a:t>
            </a:r>
          </a:p>
          <a:p>
            <a:pPr lvl="1"/>
            <a:r>
              <a:rPr lang="en-US" dirty="0"/>
              <a:t>Also, notice that there is nothing magical about the number 10</a:t>
            </a:r>
            <a:r>
              <a:rPr lang="en-US" baseline="30000" dirty="0"/>
              <a:t>3</a:t>
            </a:r>
            <a:r>
              <a:rPr lang="en-US" dirty="0"/>
              <a:t>.</a:t>
            </a:r>
          </a:p>
          <a:p>
            <a:pPr lvl="1"/>
            <a:r>
              <a:rPr lang="en-US" dirty="0"/>
              <a:t>If there’s more than one color in your panel, an FMO is the best choice (see next slide).</a:t>
            </a:r>
          </a:p>
        </p:txBody>
      </p:sp>
      <p:pic>
        <p:nvPicPr>
          <p:cNvPr id="7" name="Content Placeholder 6">
            <a:extLst>
              <a:ext uri="{FF2B5EF4-FFF2-40B4-BE49-F238E27FC236}">
                <a16:creationId xmlns:a16="http://schemas.microsoft.com/office/drawing/2014/main" id="{29EA410F-DD03-3461-6294-672C41ADDBB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223025" y="1508166"/>
            <a:ext cx="5140712" cy="4912958"/>
          </a:xfrm>
          <a:prstGeom prst="rect">
            <a:avLst/>
          </a:prstGeom>
        </p:spPr>
      </p:pic>
      <p:sp>
        <p:nvSpPr>
          <p:cNvPr id="3" name="Slide Number Placeholder 2">
            <a:extLst>
              <a:ext uri="{FF2B5EF4-FFF2-40B4-BE49-F238E27FC236}">
                <a16:creationId xmlns:a16="http://schemas.microsoft.com/office/drawing/2014/main" id="{EC56D68F-669B-13A5-A79E-5D6B0556E211}"/>
              </a:ext>
            </a:extLst>
          </p:cNvPr>
          <p:cNvSpPr>
            <a:spLocks noGrp="1"/>
          </p:cNvSpPr>
          <p:nvPr>
            <p:ph type="sldNum" sz="quarter" idx="12"/>
          </p:nvPr>
        </p:nvSpPr>
        <p:spPr/>
        <p:txBody>
          <a:bodyPr/>
          <a:lstStyle/>
          <a:p>
            <a:fld id="{DBA1C880-89B4-4E65-BD6E-95BF8BC81B88}" type="slidenum">
              <a:rPr lang="en-US" smtClean="0"/>
              <a:t>24</a:t>
            </a:fld>
            <a:endParaRPr lang="en-US"/>
          </a:p>
        </p:txBody>
      </p:sp>
      <p:sp>
        <p:nvSpPr>
          <p:cNvPr id="4" name="TextBox 3">
            <a:extLst>
              <a:ext uri="{FF2B5EF4-FFF2-40B4-BE49-F238E27FC236}">
                <a16:creationId xmlns:a16="http://schemas.microsoft.com/office/drawing/2014/main" id="{C0F20C34-8B56-A7F6-7AB9-DC7CAA3F584E}"/>
              </a:ext>
            </a:extLst>
          </p:cNvPr>
          <p:cNvSpPr txBox="1"/>
          <p:nvPr/>
        </p:nvSpPr>
        <p:spPr>
          <a:xfrm>
            <a:off x="2067368" y="1658561"/>
            <a:ext cx="2403222" cy="369332"/>
          </a:xfrm>
          <a:prstGeom prst="rect">
            <a:avLst/>
          </a:prstGeom>
          <a:noFill/>
        </p:spPr>
        <p:txBody>
          <a:bodyPr wrap="none" rtlCol="0">
            <a:spAutoFit/>
          </a:bodyPr>
          <a:lstStyle/>
          <a:p>
            <a:r>
              <a:rPr lang="en-US" dirty="0"/>
              <a:t>(Negative Population)</a:t>
            </a:r>
          </a:p>
        </p:txBody>
      </p:sp>
      <p:sp>
        <p:nvSpPr>
          <p:cNvPr id="5" name="Rectangle 4">
            <a:extLst>
              <a:ext uri="{FF2B5EF4-FFF2-40B4-BE49-F238E27FC236}">
                <a16:creationId xmlns:a16="http://schemas.microsoft.com/office/drawing/2014/main" id="{22672A04-CB26-118C-CA3B-1932275E4BF7}"/>
              </a:ext>
            </a:extLst>
          </p:cNvPr>
          <p:cNvSpPr/>
          <p:nvPr/>
        </p:nvSpPr>
        <p:spPr>
          <a:xfrm>
            <a:off x="3371850" y="3090553"/>
            <a:ext cx="1934737" cy="2529662"/>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E2693C-71CB-A28E-7D29-0869F02464FE}"/>
              </a:ext>
            </a:extLst>
          </p:cNvPr>
          <p:cNvSpPr/>
          <p:nvPr/>
        </p:nvSpPr>
        <p:spPr>
          <a:xfrm>
            <a:off x="3108960" y="2854712"/>
            <a:ext cx="2169477" cy="2766881"/>
          </a:xfrm>
          <a:prstGeom prst="rect">
            <a:avLst/>
          </a:prstGeom>
          <a:noFill/>
          <a:ln w="57150">
            <a:solidFill>
              <a:srgbClr val="FFD5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D1F012E-70BB-C855-02B7-BF1A36E3C0E3}"/>
              </a:ext>
            </a:extLst>
          </p:cNvPr>
          <p:cNvSpPr/>
          <p:nvPr/>
        </p:nvSpPr>
        <p:spPr>
          <a:xfrm>
            <a:off x="2926080" y="2570826"/>
            <a:ext cx="2248086" cy="304938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5D464E-51E5-641A-2F58-9D9A3AB04D0D}"/>
              </a:ext>
            </a:extLst>
          </p:cNvPr>
          <p:cNvSpPr/>
          <p:nvPr/>
        </p:nvSpPr>
        <p:spPr>
          <a:xfrm>
            <a:off x="2994660" y="2251710"/>
            <a:ext cx="2056842" cy="3368506"/>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83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Why might I want to use an FMO control?  </a:t>
            </a:r>
            <a:br>
              <a:rPr lang="en-US" dirty="0"/>
            </a:br>
            <a:r>
              <a:rPr lang="en-US" dirty="0"/>
              <a:t>Isn’t unstained just as good?</a:t>
            </a:r>
          </a:p>
        </p:txBody>
      </p:sp>
      <p:sp>
        <p:nvSpPr>
          <p:cNvPr id="3" name="Slide Number Placeholder 2">
            <a:extLst>
              <a:ext uri="{FF2B5EF4-FFF2-40B4-BE49-F238E27FC236}">
                <a16:creationId xmlns:a16="http://schemas.microsoft.com/office/drawing/2014/main" id="{9B1F2D7B-D520-63C8-D551-CA9F0ADB8BC8}"/>
              </a:ext>
            </a:extLst>
          </p:cNvPr>
          <p:cNvSpPr>
            <a:spLocks noGrp="1"/>
          </p:cNvSpPr>
          <p:nvPr>
            <p:ph type="sldNum" sz="quarter" idx="12"/>
          </p:nvPr>
        </p:nvSpPr>
        <p:spPr/>
        <p:txBody>
          <a:bodyPr/>
          <a:lstStyle/>
          <a:p>
            <a:fld id="{DBA1C880-89B4-4E65-BD6E-95BF8BC81B88}" type="slidenum">
              <a:rPr lang="en-US" smtClean="0"/>
              <a:t>25</a:t>
            </a:fld>
            <a:endParaRPr lang="en-US"/>
          </a:p>
        </p:txBody>
      </p:sp>
      <p:sp>
        <p:nvSpPr>
          <p:cNvPr id="6" name="TextBox 5">
            <a:extLst>
              <a:ext uri="{FF2B5EF4-FFF2-40B4-BE49-F238E27FC236}">
                <a16:creationId xmlns:a16="http://schemas.microsoft.com/office/drawing/2014/main" id="{F18FA7EF-0A88-1C73-C596-94DFAB47992D}"/>
              </a:ext>
            </a:extLst>
          </p:cNvPr>
          <p:cNvSpPr txBox="1"/>
          <p:nvPr/>
        </p:nvSpPr>
        <p:spPr>
          <a:xfrm>
            <a:off x="0" y="6576317"/>
            <a:ext cx="3600450" cy="276999"/>
          </a:xfrm>
          <a:prstGeom prst="rect">
            <a:avLst/>
          </a:prstGeom>
          <a:noFill/>
        </p:spPr>
        <p:txBody>
          <a:bodyPr wrap="square" rtlCol="0">
            <a:spAutoFit/>
          </a:bodyPr>
          <a:lstStyle/>
          <a:p>
            <a:r>
              <a:rPr lang="en-US" sz="1200" dirty="0"/>
              <a:t>Figure from: </a:t>
            </a:r>
            <a:r>
              <a:rPr lang="en-US" sz="1200" dirty="0">
                <a:hlinkClick r:id="rId3"/>
              </a:rPr>
              <a:t>Daily Dongle</a:t>
            </a:r>
            <a:endParaRPr lang="en-US" sz="1200" dirty="0"/>
          </a:p>
        </p:txBody>
      </p:sp>
      <p:pic>
        <p:nvPicPr>
          <p:cNvPr id="9" name="Content Placeholder 8" descr="A screen shot of a chart&#10;&#10;Description automatically generated">
            <a:extLst>
              <a:ext uri="{FF2B5EF4-FFF2-40B4-BE49-F238E27FC236}">
                <a16:creationId xmlns:a16="http://schemas.microsoft.com/office/drawing/2014/main" id="{82F8AD2E-9F84-19E0-C42D-F0C6A5E0BAB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31520" y="1649281"/>
            <a:ext cx="10527410" cy="4896080"/>
          </a:xfrm>
        </p:spPr>
      </p:pic>
      <p:sp>
        <p:nvSpPr>
          <p:cNvPr id="4" name="TextBox 3">
            <a:extLst>
              <a:ext uri="{FF2B5EF4-FFF2-40B4-BE49-F238E27FC236}">
                <a16:creationId xmlns:a16="http://schemas.microsoft.com/office/drawing/2014/main" id="{B4F9B4F7-C5D7-F018-7B2C-4C8D5CCDE766}"/>
              </a:ext>
            </a:extLst>
          </p:cNvPr>
          <p:cNvSpPr txBox="1"/>
          <p:nvPr/>
        </p:nvSpPr>
        <p:spPr>
          <a:xfrm>
            <a:off x="1062990" y="1402830"/>
            <a:ext cx="10495502" cy="369332"/>
          </a:xfrm>
          <a:prstGeom prst="rect">
            <a:avLst/>
          </a:prstGeom>
          <a:noFill/>
        </p:spPr>
        <p:txBody>
          <a:bodyPr wrap="none" rtlCol="0">
            <a:spAutoFit/>
          </a:bodyPr>
          <a:lstStyle/>
          <a:p>
            <a:r>
              <a:rPr lang="en-US" dirty="0"/>
              <a:t>FMO = Fluorescence Minus One = Your full color panel, minus one color (the one you’re gating on).</a:t>
            </a:r>
          </a:p>
        </p:txBody>
      </p:sp>
      <p:sp>
        <p:nvSpPr>
          <p:cNvPr id="5" name="Rounded Rectangle 4">
            <a:extLst>
              <a:ext uri="{FF2B5EF4-FFF2-40B4-BE49-F238E27FC236}">
                <a16:creationId xmlns:a16="http://schemas.microsoft.com/office/drawing/2014/main" id="{7222FCC5-46BF-5940-ECA0-6F4D01DE92E2}"/>
              </a:ext>
            </a:extLst>
          </p:cNvPr>
          <p:cNvSpPr/>
          <p:nvPr/>
        </p:nvSpPr>
        <p:spPr>
          <a:xfrm>
            <a:off x="1902940" y="3249827"/>
            <a:ext cx="1383957" cy="1037967"/>
          </a:xfrm>
          <a:prstGeom prst="round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452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fontScale="90000"/>
          </a:bodyPr>
          <a:lstStyle/>
          <a:p>
            <a:r>
              <a:rPr lang="en-US" dirty="0"/>
              <a:t>Why can’t I use the same panel on the same kind of sorter? Aren’t they all the same?</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395416" y="1529541"/>
            <a:ext cx="4399006" cy="5201459"/>
          </a:xfrm>
        </p:spPr>
        <p:txBody>
          <a:bodyPr>
            <a:normAutofit fontScale="92500" lnSpcReduction="10000"/>
          </a:bodyPr>
          <a:lstStyle/>
          <a:p>
            <a:r>
              <a:rPr lang="en-US" dirty="0"/>
              <a:t>No. These machines were customized with different lasers and default filter configurations by the people who originally bought them.</a:t>
            </a:r>
          </a:p>
          <a:p>
            <a:pPr lvl="1"/>
            <a:r>
              <a:rPr lang="en-US" dirty="0"/>
              <a:t>E.g., the Aria Assembly 5 laser has 5 Violet channels, whereas the other two Arias have 3 Violet channels.</a:t>
            </a:r>
          </a:p>
          <a:p>
            <a:pPr lvl="1"/>
            <a:r>
              <a:rPr lang="en-US" dirty="0"/>
              <a:t>E.g., the Aria Assembly 5 laser has a yellow-green laser (561nm) instead of a green laser (532nm).</a:t>
            </a:r>
          </a:p>
          <a:p>
            <a:r>
              <a:rPr lang="en-US" dirty="0"/>
              <a:t>And our sorters may be configured differently than the one your collaborator is using in another facility…</a:t>
            </a:r>
          </a:p>
          <a:p>
            <a:r>
              <a:rPr lang="en-US" dirty="0" err="1"/>
              <a:t>Etc</a:t>
            </a:r>
            <a:r>
              <a:rPr lang="en-US" dirty="0"/>
              <a:t>…</a:t>
            </a:r>
          </a:p>
          <a:p>
            <a:endParaRPr lang="en-US" dirty="0"/>
          </a:p>
        </p:txBody>
      </p:sp>
      <p:pic>
        <p:nvPicPr>
          <p:cNvPr id="8" name="Picture 7">
            <a:extLst>
              <a:ext uri="{FF2B5EF4-FFF2-40B4-BE49-F238E27FC236}">
                <a16:creationId xmlns:a16="http://schemas.microsoft.com/office/drawing/2014/main" id="{08D013C4-7BE6-1DF6-97A4-79B349D8BA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4422" y="1726524"/>
            <a:ext cx="7227765" cy="4466178"/>
          </a:xfrm>
          <a:prstGeom prst="rect">
            <a:avLst/>
          </a:prstGeom>
        </p:spPr>
      </p:pic>
      <p:sp>
        <p:nvSpPr>
          <p:cNvPr id="5" name="TextBox 4">
            <a:extLst>
              <a:ext uri="{FF2B5EF4-FFF2-40B4-BE49-F238E27FC236}">
                <a16:creationId xmlns:a16="http://schemas.microsoft.com/office/drawing/2014/main" id="{D14F5D6E-C2A1-25D5-93A5-46FCE551FB6F}"/>
              </a:ext>
            </a:extLst>
          </p:cNvPr>
          <p:cNvSpPr txBox="1"/>
          <p:nvPr/>
        </p:nvSpPr>
        <p:spPr>
          <a:xfrm>
            <a:off x="4729649" y="6389685"/>
            <a:ext cx="7066935" cy="369332"/>
          </a:xfrm>
          <a:prstGeom prst="rect">
            <a:avLst/>
          </a:prstGeom>
          <a:noFill/>
        </p:spPr>
        <p:txBody>
          <a:bodyPr wrap="none" rtlCol="0">
            <a:spAutoFit/>
          </a:bodyPr>
          <a:lstStyle/>
          <a:p>
            <a:r>
              <a:rPr lang="en-US" dirty="0">
                <a:hlinkClick r:id="rId4"/>
              </a:rPr>
              <a:t>https://www.immunology.pitt.edu/core-facilities/ufc/instrumentation</a:t>
            </a:r>
            <a:endParaRPr lang="en-US" dirty="0"/>
          </a:p>
        </p:txBody>
      </p:sp>
      <p:sp>
        <p:nvSpPr>
          <p:cNvPr id="3" name="Slide Number Placeholder 2">
            <a:extLst>
              <a:ext uri="{FF2B5EF4-FFF2-40B4-BE49-F238E27FC236}">
                <a16:creationId xmlns:a16="http://schemas.microsoft.com/office/drawing/2014/main" id="{05FD2415-2B51-F3D1-7F91-27CFC3A1B216}"/>
              </a:ext>
            </a:extLst>
          </p:cNvPr>
          <p:cNvSpPr>
            <a:spLocks noGrp="1"/>
          </p:cNvSpPr>
          <p:nvPr>
            <p:ph type="sldNum" sz="quarter" idx="12"/>
          </p:nvPr>
        </p:nvSpPr>
        <p:spPr/>
        <p:txBody>
          <a:bodyPr/>
          <a:lstStyle/>
          <a:p>
            <a:fld id="{DBA1C880-89B4-4E65-BD6E-95BF8BC81B88}" type="slidenum">
              <a:rPr lang="en-US" smtClean="0"/>
              <a:t>26</a:t>
            </a:fld>
            <a:endParaRPr lang="en-US"/>
          </a:p>
        </p:txBody>
      </p:sp>
    </p:spTree>
    <p:extLst>
      <p:ext uri="{BB962C8B-B14F-4D97-AF65-F5344CB8AC3E}">
        <p14:creationId xmlns:p14="http://schemas.microsoft.com/office/powerpoint/2010/main" val="182235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a:bodyPr>
          <a:lstStyle/>
          <a:p>
            <a:pPr marL="0" indent="0">
              <a:buNone/>
            </a:pPr>
            <a:r>
              <a:rPr lang="en-US" dirty="0"/>
              <a:t>2 ways to find the Default Configuration</a:t>
            </a:r>
            <a:br>
              <a:rPr lang="en-US" dirty="0"/>
            </a:br>
            <a:r>
              <a:rPr lang="en-US" dirty="0"/>
              <a:t>for both Sorters and Analyzers</a:t>
            </a:r>
          </a:p>
        </p:txBody>
      </p:sp>
      <p:sp>
        <p:nvSpPr>
          <p:cNvPr id="3" name="Slide Number Placeholder 2">
            <a:extLst>
              <a:ext uri="{FF2B5EF4-FFF2-40B4-BE49-F238E27FC236}">
                <a16:creationId xmlns:a16="http://schemas.microsoft.com/office/drawing/2014/main" id="{05FD2415-2B51-F3D1-7F91-27CFC3A1B216}"/>
              </a:ext>
            </a:extLst>
          </p:cNvPr>
          <p:cNvSpPr>
            <a:spLocks noGrp="1"/>
          </p:cNvSpPr>
          <p:nvPr>
            <p:ph type="sldNum" sz="quarter" idx="12"/>
          </p:nvPr>
        </p:nvSpPr>
        <p:spPr/>
        <p:txBody>
          <a:bodyPr/>
          <a:lstStyle/>
          <a:p>
            <a:fld id="{DBA1C880-89B4-4E65-BD6E-95BF8BC81B88}" type="slidenum">
              <a:rPr lang="en-US" smtClean="0"/>
              <a:t>27</a:t>
            </a:fld>
            <a:endParaRPr lang="en-US"/>
          </a:p>
        </p:txBody>
      </p:sp>
      <p:pic>
        <p:nvPicPr>
          <p:cNvPr id="8" name="UFC Instrumentation Page">
            <a:extLst>
              <a:ext uri="{FF2B5EF4-FFF2-40B4-BE49-F238E27FC236}">
                <a16:creationId xmlns:a16="http://schemas.microsoft.com/office/drawing/2014/main" id="{08D013C4-7BE6-1DF6-97A4-79B349D8BA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04735" y="1731242"/>
            <a:ext cx="7769579" cy="4798055"/>
          </a:xfrm>
          <a:prstGeom prst="rect">
            <a:avLst/>
          </a:prstGeom>
        </p:spPr>
      </p:pic>
      <p:pic>
        <p:nvPicPr>
          <p:cNvPr id="7" name="Aria Assembly Hood Details">
            <a:extLst>
              <a:ext uri="{FF2B5EF4-FFF2-40B4-BE49-F238E27FC236}">
                <a16:creationId xmlns:a16="http://schemas.microsoft.com/office/drawing/2014/main" id="{BE871710-1DE4-DED0-F778-CDF5CCD95E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24699" y="1682136"/>
            <a:ext cx="5871885" cy="4891696"/>
          </a:xfrm>
          <a:prstGeom prst="rect">
            <a:avLst/>
          </a:prstGeom>
        </p:spPr>
      </p:pic>
      <p:sp>
        <p:nvSpPr>
          <p:cNvPr id="9" name="TextBox 8">
            <a:extLst>
              <a:ext uri="{FF2B5EF4-FFF2-40B4-BE49-F238E27FC236}">
                <a16:creationId xmlns:a16="http://schemas.microsoft.com/office/drawing/2014/main" id="{FE09F4FD-62D5-D86D-2FF0-602D6D36E0AB}"/>
              </a:ext>
            </a:extLst>
          </p:cNvPr>
          <p:cNvSpPr txBox="1"/>
          <p:nvPr/>
        </p:nvSpPr>
        <p:spPr>
          <a:xfrm>
            <a:off x="349827" y="3210910"/>
            <a:ext cx="4700967" cy="646331"/>
          </a:xfrm>
          <a:prstGeom prst="rect">
            <a:avLst/>
          </a:prstGeom>
          <a:noFill/>
        </p:spPr>
        <p:txBody>
          <a:bodyPr wrap="none" rtlCol="0">
            <a:spAutoFit/>
          </a:bodyPr>
          <a:lstStyle/>
          <a:p>
            <a:r>
              <a:rPr lang="en-US" dirty="0"/>
              <a:t>Laser Wavelength = excitation wavelength</a:t>
            </a:r>
          </a:p>
          <a:p>
            <a:r>
              <a:rPr lang="en-US" dirty="0"/>
              <a:t>Letter = specific PMT (detector) for this row </a:t>
            </a:r>
          </a:p>
        </p:txBody>
      </p:sp>
      <p:cxnSp>
        <p:nvCxnSpPr>
          <p:cNvPr id="11" name="Straight Arrow Connector 10">
            <a:extLst>
              <a:ext uri="{FF2B5EF4-FFF2-40B4-BE49-F238E27FC236}">
                <a16:creationId xmlns:a16="http://schemas.microsoft.com/office/drawing/2014/main" id="{385EC243-62F3-478A-AFF0-DA3851E61DD5}"/>
              </a:ext>
            </a:extLst>
          </p:cNvPr>
          <p:cNvCxnSpPr>
            <a:cxnSpLocks/>
            <a:stCxn id="9" idx="3"/>
          </p:cNvCxnSpPr>
          <p:nvPr/>
        </p:nvCxnSpPr>
        <p:spPr>
          <a:xfrm>
            <a:off x="5050794" y="3534076"/>
            <a:ext cx="1231524" cy="88049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0574DF-FACD-3C22-C5E1-44C06052CB51}"/>
              </a:ext>
            </a:extLst>
          </p:cNvPr>
          <p:cNvSpPr txBox="1"/>
          <p:nvPr/>
        </p:nvSpPr>
        <p:spPr>
          <a:xfrm>
            <a:off x="395415" y="4157199"/>
            <a:ext cx="5529284" cy="923330"/>
          </a:xfrm>
          <a:prstGeom prst="rect">
            <a:avLst/>
          </a:prstGeom>
          <a:noFill/>
        </p:spPr>
        <p:txBody>
          <a:bodyPr wrap="square" rtlCol="0">
            <a:spAutoFit/>
          </a:bodyPr>
          <a:lstStyle/>
          <a:p>
            <a:r>
              <a:rPr lang="en-US" dirty="0"/>
              <a:t>Default BP (band pass) filter = emission wavelength</a:t>
            </a:r>
          </a:p>
          <a:p>
            <a:r>
              <a:rPr lang="en-US" dirty="0"/>
              <a:t>e.g. “780/60” = 60nm band centered on 780nm = 750nm to 810nm is detected</a:t>
            </a:r>
          </a:p>
        </p:txBody>
      </p:sp>
      <p:cxnSp>
        <p:nvCxnSpPr>
          <p:cNvPr id="14" name="Straight Arrow Connector 13">
            <a:extLst>
              <a:ext uri="{FF2B5EF4-FFF2-40B4-BE49-F238E27FC236}">
                <a16:creationId xmlns:a16="http://schemas.microsoft.com/office/drawing/2014/main" id="{E64D1E52-7531-2CC1-D267-95C31A399911}"/>
              </a:ext>
            </a:extLst>
          </p:cNvPr>
          <p:cNvCxnSpPr>
            <a:cxnSpLocks/>
            <a:stCxn id="12" idx="3"/>
          </p:cNvCxnSpPr>
          <p:nvPr/>
        </p:nvCxnSpPr>
        <p:spPr>
          <a:xfrm flipV="1">
            <a:off x="5924699" y="4506205"/>
            <a:ext cx="2721760" cy="11265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EB5DFF6-927B-9A24-D653-FFD96D61B85B}"/>
              </a:ext>
            </a:extLst>
          </p:cNvPr>
          <p:cNvSpPr txBox="1"/>
          <p:nvPr/>
        </p:nvSpPr>
        <p:spPr>
          <a:xfrm>
            <a:off x="395417" y="5352289"/>
            <a:ext cx="3509318" cy="923330"/>
          </a:xfrm>
          <a:prstGeom prst="rect">
            <a:avLst/>
          </a:prstGeom>
          <a:noFill/>
        </p:spPr>
        <p:txBody>
          <a:bodyPr wrap="square" rtlCol="0">
            <a:spAutoFit/>
          </a:bodyPr>
          <a:lstStyle/>
          <a:p>
            <a:r>
              <a:rPr lang="en-US" dirty="0"/>
              <a:t>Example Fluorochromes = </a:t>
            </a:r>
          </a:p>
          <a:p>
            <a:r>
              <a:rPr lang="en-US" dirty="0"/>
              <a:t>Name of channel on cytometer</a:t>
            </a:r>
          </a:p>
          <a:p>
            <a:r>
              <a:rPr lang="en-US" dirty="0"/>
              <a:t>(True for analyzers too!)</a:t>
            </a:r>
          </a:p>
        </p:txBody>
      </p:sp>
      <p:cxnSp>
        <p:nvCxnSpPr>
          <p:cNvPr id="17" name="Straight Arrow Connector 16">
            <a:extLst>
              <a:ext uri="{FF2B5EF4-FFF2-40B4-BE49-F238E27FC236}">
                <a16:creationId xmlns:a16="http://schemas.microsoft.com/office/drawing/2014/main" id="{FB5430A1-9E2B-EECC-8994-B52A6364B093}"/>
              </a:ext>
            </a:extLst>
          </p:cNvPr>
          <p:cNvCxnSpPr>
            <a:cxnSpLocks/>
            <a:stCxn id="15" idx="3"/>
          </p:cNvCxnSpPr>
          <p:nvPr/>
        </p:nvCxnSpPr>
        <p:spPr>
          <a:xfrm flipV="1">
            <a:off x="3904735" y="4501263"/>
            <a:ext cx="5669571" cy="1312691"/>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AA6E4A7-BBC5-60CC-C84D-6B6EB10365C0}"/>
              </a:ext>
            </a:extLst>
          </p:cNvPr>
          <p:cNvSpPr txBox="1"/>
          <p:nvPr/>
        </p:nvSpPr>
        <p:spPr>
          <a:xfrm>
            <a:off x="9879124" y="3069940"/>
            <a:ext cx="1088965" cy="923330"/>
          </a:xfrm>
          <a:prstGeom prst="rect">
            <a:avLst/>
          </a:prstGeom>
          <a:noFill/>
        </p:spPr>
        <p:txBody>
          <a:bodyPr wrap="square" rtlCol="0">
            <a:spAutoFit/>
          </a:bodyPr>
          <a:lstStyle/>
          <a:p>
            <a:r>
              <a:rPr lang="en-US" dirty="0"/>
              <a:t>With helpful links!</a:t>
            </a:r>
          </a:p>
        </p:txBody>
      </p:sp>
      <p:cxnSp>
        <p:nvCxnSpPr>
          <p:cNvPr id="23" name="Straight Arrow Connector 22">
            <a:extLst>
              <a:ext uri="{FF2B5EF4-FFF2-40B4-BE49-F238E27FC236}">
                <a16:creationId xmlns:a16="http://schemas.microsoft.com/office/drawing/2014/main" id="{5FB7637C-2AF5-C4AD-FDDD-8A0E2FB63E9D}"/>
              </a:ext>
            </a:extLst>
          </p:cNvPr>
          <p:cNvCxnSpPr>
            <a:cxnSpLocks/>
            <a:stCxn id="22" idx="1"/>
          </p:cNvCxnSpPr>
          <p:nvPr/>
        </p:nvCxnSpPr>
        <p:spPr>
          <a:xfrm flipH="1">
            <a:off x="8202706" y="3531605"/>
            <a:ext cx="1676418" cy="201701"/>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609779E-A2E5-2080-7CAA-9C1C6CA0B250}"/>
              </a:ext>
            </a:extLst>
          </p:cNvPr>
          <p:cNvCxnSpPr>
            <a:cxnSpLocks/>
            <a:stCxn id="22" idx="1"/>
          </p:cNvCxnSpPr>
          <p:nvPr/>
        </p:nvCxnSpPr>
        <p:spPr>
          <a:xfrm flipH="1" flipV="1">
            <a:off x="7414053" y="3380714"/>
            <a:ext cx="2465071" cy="150891"/>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9EB1A4B5-EFA7-4C67-B989-6186D6BBE005}"/>
              </a:ext>
            </a:extLst>
          </p:cNvPr>
          <p:cNvSpPr txBox="1">
            <a:spLocks/>
          </p:cNvSpPr>
          <p:nvPr/>
        </p:nvSpPr>
        <p:spPr>
          <a:xfrm>
            <a:off x="395416" y="1529541"/>
            <a:ext cx="3509319" cy="5201459"/>
          </a:xfrm>
          <a:prstGeom prst="rect">
            <a:avLst/>
          </a:prstGeom>
        </p:spPr>
        <p:txBody>
          <a:bodyPr vert="horz" lIns="91440" tIns="45720" rIns="91440" bIns="45720" rtlCol="0">
            <a:normAutofit/>
          </a:bodyPr>
          <a:lstStyle>
            <a:lvl1pPr marL="274320" indent="-274320" algn="l" defTabSz="914400" rtl="0" eaLnBrk="1" latinLnBrk="0" hangingPunct="1">
              <a:spcBef>
                <a:spcPts val="2000"/>
              </a:spcBef>
              <a:buClr>
                <a:schemeClr val="tx1">
                  <a:lumMod val="65000"/>
                </a:schemeClr>
              </a:buClr>
              <a:buFont typeface="Arial" pitchFamily="34" charset="0"/>
              <a:buChar char="•"/>
              <a:defRPr sz="20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rabicPeriod"/>
            </a:pPr>
            <a:r>
              <a:rPr lang="en-US" sz="2400" dirty="0">
                <a:hlinkClick r:id="rId5"/>
              </a:rPr>
              <a:t>Flow Core Website Instrumentation Page</a:t>
            </a:r>
            <a:endParaRPr lang="en-US" sz="2400" dirty="0"/>
          </a:p>
        </p:txBody>
      </p:sp>
    </p:spTree>
    <p:extLst>
      <p:ext uri="{BB962C8B-B14F-4D97-AF65-F5344CB8AC3E}">
        <p14:creationId xmlns:p14="http://schemas.microsoft.com/office/powerpoint/2010/main" val="14567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0C979-56B9-70FF-D52A-F23E85515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E687B-4488-32C2-CB71-64EBFC09AE0D}"/>
              </a:ext>
            </a:extLst>
          </p:cNvPr>
          <p:cNvSpPr>
            <a:spLocks noGrp="1"/>
          </p:cNvSpPr>
          <p:nvPr>
            <p:ph type="title"/>
          </p:nvPr>
        </p:nvSpPr>
        <p:spPr/>
        <p:txBody>
          <a:bodyPr>
            <a:normAutofit/>
          </a:bodyPr>
          <a:lstStyle/>
          <a:p>
            <a:r>
              <a:rPr lang="en-US" dirty="0"/>
              <a:t>2 ways to find the Default Configuration</a:t>
            </a:r>
            <a:br>
              <a:rPr lang="en-US" dirty="0"/>
            </a:br>
            <a:r>
              <a:rPr lang="en-US" dirty="0"/>
              <a:t>for both Sorters and Analyzers</a:t>
            </a:r>
          </a:p>
        </p:txBody>
      </p:sp>
      <p:sp>
        <p:nvSpPr>
          <p:cNvPr id="4" name="Content Placeholder 3">
            <a:extLst>
              <a:ext uri="{FF2B5EF4-FFF2-40B4-BE49-F238E27FC236}">
                <a16:creationId xmlns:a16="http://schemas.microsoft.com/office/drawing/2014/main" id="{1AF29624-E572-9525-3D8D-021B9E8932EC}"/>
              </a:ext>
            </a:extLst>
          </p:cNvPr>
          <p:cNvSpPr>
            <a:spLocks noGrp="1"/>
          </p:cNvSpPr>
          <p:nvPr>
            <p:ph sz="half" idx="2"/>
          </p:nvPr>
        </p:nvSpPr>
        <p:spPr>
          <a:xfrm>
            <a:off x="395416" y="1529541"/>
            <a:ext cx="3509319" cy="5328459"/>
          </a:xfrm>
        </p:spPr>
        <p:txBody>
          <a:bodyPr>
            <a:normAutofit/>
          </a:bodyPr>
          <a:lstStyle/>
          <a:p>
            <a:pPr marL="457200" indent="-457200">
              <a:buFont typeface="+mj-lt"/>
              <a:buAutoNum type="arabicPeriod"/>
            </a:pPr>
            <a:r>
              <a:rPr lang="en-US" sz="2400" dirty="0">
                <a:hlinkClick r:id="rId3"/>
              </a:rPr>
              <a:t>Flow Core Website – Instrumentation Page</a:t>
            </a:r>
            <a:endParaRPr lang="en-US" sz="2400" dirty="0"/>
          </a:p>
          <a:p>
            <a:pPr marL="0" indent="0">
              <a:buNone/>
            </a:pPr>
            <a:endParaRPr lang="en-US" sz="1800" dirty="0">
              <a:hlinkClick r:id="rId4"/>
            </a:endParaRPr>
          </a:p>
          <a:p>
            <a:pPr marL="457200" indent="-457200">
              <a:buFont typeface="+mj-lt"/>
              <a:buAutoNum type="arabicPeriod" startAt="2"/>
            </a:pPr>
            <a:r>
              <a:rPr lang="en-US" sz="2400" dirty="0">
                <a:hlinkClick r:id="rId4"/>
              </a:rPr>
              <a:t>FluoroFinder</a:t>
            </a:r>
            <a:endParaRPr lang="en-US" sz="2400" dirty="0"/>
          </a:p>
          <a:p>
            <a:pPr lvl="1"/>
            <a:r>
              <a:rPr lang="en-US" dirty="0"/>
              <a:t>You have a free basic academic account as member of Pitt. (ignore menu options with this symbol:     )</a:t>
            </a:r>
          </a:p>
        </p:txBody>
      </p:sp>
      <p:sp>
        <p:nvSpPr>
          <p:cNvPr id="3" name="Slide Number Placeholder 2">
            <a:extLst>
              <a:ext uri="{FF2B5EF4-FFF2-40B4-BE49-F238E27FC236}">
                <a16:creationId xmlns:a16="http://schemas.microsoft.com/office/drawing/2014/main" id="{5A54D522-5EE7-D15F-6B94-F15DCB1308B6}"/>
              </a:ext>
            </a:extLst>
          </p:cNvPr>
          <p:cNvSpPr>
            <a:spLocks noGrp="1"/>
          </p:cNvSpPr>
          <p:nvPr>
            <p:ph type="sldNum" sz="quarter" idx="12"/>
          </p:nvPr>
        </p:nvSpPr>
        <p:spPr/>
        <p:txBody>
          <a:bodyPr/>
          <a:lstStyle/>
          <a:p>
            <a:fld id="{DBA1C880-89B4-4E65-BD6E-95BF8BC81B88}" type="slidenum">
              <a:rPr lang="en-US" smtClean="0"/>
              <a:t>28</a:t>
            </a:fld>
            <a:endParaRPr lang="en-US"/>
          </a:p>
        </p:txBody>
      </p:sp>
      <p:sp>
        <p:nvSpPr>
          <p:cNvPr id="23" name="Oval 22">
            <a:extLst>
              <a:ext uri="{FF2B5EF4-FFF2-40B4-BE49-F238E27FC236}">
                <a16:creationId xmlns:a16="http://schemas.microsoft.com/office/drawing/2014/main" id="{7EB6D3FD-F8D4-5018-CCFE-EE0BBAEAF4D9}"/>
              </a:ext>
            </a:extLst>
          </p:cNvPr>
          <p:cNvSpPr/>
          <p:nvPr/>
        </p:nvSpPr>
        <p:spPr>
          <a:xfrm rot="16200000">
            <a:off x="2007087" y="5288703"/>
            <a:ext cx="285975" cy="285975"/>
          </a:xfrm>
          <a:prstGeom prst="ellipse">
            <a:avLst/>
          </a:prstGeom>
          <a:solidFill>
            <a:srgbClr val="746EEF"/>
          </a:solidFill>
          <a:ln>
            <a:solidFill>
              <a:srgbClr val="746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0" name="TextBox 9">
            <a:extLst>
              <a:ext uri="{FF2B5EF4-FFF2-40B4-BE49-F238E27FC236}">
                <a16:creationId xmlns:a16="http://schemas.microsoft.com/office/drawing/2014/main" id="{76195300-7488-8D65-78ED-EFED7A5129EC}"/>
              </a:ext>
            </a:extLst>
          </p:cNvPr>
          <p:cNvSpPr txBox="1"/>
          <p:nvPr/>
        </p:nvSpPr>
        <p:spPr>
          <a:xfrm>
            <a:off x="7399846" y="1639873"/>
            <a:ext cx="3963320" cy="646331"/>
          </a:xfrm>
          <a:prstGeom prst="rect">
            <a:avLst/>
          </a:prstGeom>
          <a:noFill/>
        </p:spPr>
        <p:txBody>
          <a:bodyPr wrap="square" rtlCol="0">
            <a:spAutoFit/>
          </a:bodyPr>
          <a:lstStyle/>
          <a:p>
            <a:r>
              <a:rPr lang="en-US" dirty="0"/>
              <a:t>Set your Institution and Facility in your profile to save time.</a:t>
            </a:r>
          </a:p>
        </p:txBody>
      </p:sp>
      <p:grpSp>
        <p:nvGrpSpPr>
          <p:cNvPr id="14" name="Group 13">
            <a:extLst>
              <a:ext uri="{FF2B5EF4-FFF2-40B4-BE49-F238E27FC236}">
                <a16:creationId xmlns:a16="http://schemas.microsoft.com/office/drawing/2014/main" id="{A66609D6-81AC-2872-DD61-E07A8D81FE4F}"/>
              </a:ext>
            </a:extLst>
          </p:cNvPr>
          <p:cNvGrpSpPr/>
          <p:nvPr/>
        </p:nvGrpSpPr>
        <p:grpSpPr>
          <a:xfrm>
            <a:off x="3799815" y="2286204"/>
            <a:ext cx="8311647" cy="4245406"/>
            <a:chOff x="3799815" y="2286204"/>
            <a:chExt cx="8311647" cy="4245406"/>
          </a:xfrm>
        </p:grpSpPr>
        <p:pic>
          <p:nvPicPr>
            <p:cNvPr id="8" name="Picture 7">
              <a:extLst>
                <a:ext uri="{FF2B5EF4-FFF2-40B4-BE49-F238E27FC236}">
                  <a16:creationId xmlns:a16="http://schemas.microsoft.com/office/drawing/2014/main" id="{1A0731A4-6FB9-ECD8-F908-165523BFF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9815" y="2286204"/>
              <a:ext cx="8311647" cy="4245406"/>
            </a:xfrm>
            <a:prstGeom prst="rect">
              <a:avLst/>
            </a:prstGeom>
          </p:spPr>
        </p:pic>
        <p:sp>
          <p:nvSpPr>
            <p:cNvPr id="9" name="Rounded Rectangle 8">
              <a:extLst>
                <a:ext uri="{FF2B5EF4-FFF2-40B4-BE49-F238E27FC236}">
                  <a16:creationId xmlns:a16="http://schemas.microsoft.com/office/drawing/2014/main" id="{20D3E75C-079F-FBC8-0089-250ED87CDB14}"/>
                </a:ext>
              </a:extLst>
            </p:cNvPr>
            <p:cNvSpPr/>
            <p:nvPr/>
          </p:nvSpPr>
          <p:spPr>
            <a:xfrm>
              <a:off x="4107407" y="3198434"/>
              <a:ext cx="1470433" cy="64633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220"/>
                </a:lnSpc>
              </a:pPr>
              <a:r>
                <a:rPr lang="en-US" sz="1400" b="1" dirty="0">
                  <a:solidFill>
                    <a:srgbClr val="7772EE"/>
                  </a:solidFill>
                </a:rPr>
                <a:t>Your Name</a:t>
              </a:r>
              <a:endParaRPr lang="en-US" sz="1200" b="1" dirty="0">
                <a:solidFill>
                  <a:srgbClr val="7772EE"/>
                </a:solidFill>
              </a:endParaRPr>
            </a:p>
            <a:p>
              <a:pPr>
                <a:lnSpc>
                  <a:spcPts val="1220"/>
                </a:lnSpc>
              </a:pPr>
              <a:r>
                <a:rPr lang="en-US" sz="800" dirty="0" err="1">
                  <a:solidFill>
                    <a:schemeClr val="tx1"/>
                  </a:solidFill>
                </a:rPr>
                <a:t>your_email@pitt.edu</a:t>
              </a:r>
              <a:endParaRPr lang="en-US" sz="800" dirty="0">
                <a:solidFill>
                  <a:schemeClr val="tx1"/>
                </a:solidFill>
              </a:endParaRPr>
            </a:p>
            <a:p>
              <a:pPr>
                <a:lnSpc>
                  <a:spcPts val="1220"/>
                </a:lnSpc>
              </a:pPr>
              <a:r>
                <a:rPr lang="en-US" sz="800" b="1" dirty="0">
                  <a:solidFill>
                    <a:srgbClr val="69C2DC"/>
                  </a:solidFill>
                </a:rPr>
                <a:t>Plan:  Academic Basic</a:t>
              </a:r>
            </a:p>
          </p:txBody>
        </p:sp>
        <p:sp>
          <p:nvSpPr>
            <p:cNvPr id="12" name="Rounded Rectangle 11">
              <a:extLst>
                <a:ext uri="{FF2B5EF4-FFF2-40B4-BE49-F238E27FC236}">
                  <a16:creationId xmlns:a16="http://schemas.microsoft.com/office/drawing/2014/main" id="{76DBA61A-C74A-9900-3C1B-04B1DD5A1562}"/>
                </a:ext>
              </a:extLst>
            </p:cNvPr>
            <p:cNvSpPr/>
            <p:nvPr/>
          </p:nvSpPr>
          <p:spPr>
            <a:xfrm>
              <a:off x="11043955" y="2342298"/>
              <a:ext cx="666013" cy="103925"/>
            </a:xfrm>
            <a:prstGeom prst="roundRect">
              <a:avLst/>
            </a:prstGeom>
            <a:solidFill>
              <a:srgbClr val="FAFA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rgbClr val="5F6871"/>
                  </a:solidFill>
                </a:rPr>
                <a:t>Your Name</a:t>
              </a:r>
            </a:p>
          </p:txBody>
        </p:sp>
        <p:sp>
          <p:nvSpPr>
            <p:cNvPr id="13" name="Oval 12">
              <a:extLst>
                <a:ext uri="{FF2B5EF4-FFF2-40B4-BE49-F238E27FC236}">
                  <a16:creationId xmlns:a16="http://schemas.microsoft.com/office/drawing/2014/main" id="{57A8EA08-48DB-F7A4-550A-C8E803ECED2F}"/>
                </a:ext>
              </a:extLst>
            </p:cNvPr>
            <p:cNvSpPr/>
            <p:nvPr/>
          </p:nvSpPr>
          <p:spPr>
            <a:xfrm>
              <a:off x="10776976" y="2317965"/>
              <a:ext cx="314604" cy="281918"/>
            </a:xfrm>
            <a:prstGeom prst="ellipse">
              <a:avLst/>
            </a:prstGeom>
            <a:solidFill>
              <a:srgbClr val="01F3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YN</a:t>
              </a:r>
              <a:r>
                <a:rPr lang="en-US" sz="1200" dirty="0"/>
                <a:t> </a:t>
              </a:r>
            </a:p>
          </p:txBody>
        </p:sp>
      </p:grpSp>
      <p:sp>
        <p:nvSpPr>
          <p:cNvPr id="15" name="Oval 14">
            <a:extLst>
              <a:ext uri="{FF2B5EF4-FFF2-40B4-BE49-F238E27FC236}">
                <a16:creationId xmlns:a16="http://schemas.microsoft.com/office/drawing/2014/main" id="{5605145F-8019-31F3-6AFA-F6E73FCE8A72}"/>
              </a:ext>
            </a:extLst>
          </p:cNvPr>
          <p:cNvSpPr/>
          <p:nvPr/>
        </p:nvSpPr>
        <p:spPr>
          <a:xfrm>
            <a:off x="10675619" y="2184038"/>
            <a:ext cx="1155255" cy="549772"/>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98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a:bodyPr>
          <a:lstStyle/>
          <a:p>
            <a:r>
              <a:rPr lang="en-US" dirty="0"/>
              <a:t>2 ways to find the Default Configuration</a:t>
            </a:r>
            <a:br>
              <a:rPr lang="en-US" dirty="0"/>
            </a:br>
            <a:r>
              <a:rPr lang="en-US" dirty="0"/>
              <a:t>for both Sorters and Analyzers</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395416" y="1529541"/>
            <a:ext cx="3509319" cy="5201459"/>
          </a:xfrm>
        </p:spPr>
        <p:txBody>
          <a:bodyPr>
            <a:normAutofit/>
          </a:bodyPr>
          <a:lstStyle/>
          <a:p>
            <a:pPr marL="457200" indent="-457200">
              <a:buFont typeface="+mj-lt"/>
              <a:buAutoNum type="arabicPeriod"/>
            </a:pPr>
            <a:r>
              <a:rPr lang="en-US" sz="2400" dirty="0">
                <a:hlinkClick r:id="rId3"/>
              </a:rPr>
              <a:t>Flow Core Website – Instrumentation Page</a:t>
            </a:r>
            <a:br>
              <a:rPr lang="en-US" sz="2400" dirty="0"/>
            </a:br>
            <a:endParaRPr lang="en-US" sz="1800" dirty="0">
              <a:hlinkClick r:id="rId4"/>
            </a:endParaRPr>
          </a:p>
          <a:p>
            <a:pPr marL="457200" indent="-457200">
              <a:buFont typeface="+mj-lt"/>
              <a:buAutoNum type="arabicPeriod"/>
            </a:pPr>
            <a:r>
              <a:rPr lang="en-US" sz="2400" dirty="0">
                <a:hlinkClick r:id="rId4"/>
              </a:rPr>
              <a:t>FluoroFinder</a:t>
            </a:r>
            <a:endParaRPr lang="en-US" sz="2400" dirty="0"/>
          </a:p>
          <a:p>
            <a:pPr lvl="1"/>
            <a:r>
              <a:rPr lang="en-US" dirty="0"/>
              <a:t>You have a free basic academic account as member of Pitt. (ignore menu options with this symbol:     )</a:t>
            </a:r>
          </a:p>
        </p:txBody>
      </p:sp>
      <p:sp>
        <p:nvSpPr>
          <p:cNvPr id="3" name="Slide Number Placeholder 2">
            <a:extLst>
              <a:ext uri="{FF2B5EF4-FFF2-40B4-BE49-F238E27FC236}">
                <a16:creationId xmlns:a16="http://schemas.microsoft.com/office/drawing/2014/main" id="{05FD2415-2B51-F3D1-7F91-27CFC3A1B216}"/>
              </a:ext>
            </a:extLst>
          </p:cNvPr>
          <p:cNvSpPr>
            <a:spLocks noGrp="1"/>
          </p:cNvSpPr>
          <p:nvPr>
            <p:ph type="sldNum" sz="quarter" idx="12"/>
          </p:nvPr>
        </p:nvSpPr>
        <p:spPr/>
        <p:txBody>
          <a:bodyPr/>
          <a:lstStyle/>
          <a:p>
            <a:fld id="{DBA1C880-89B4-4E65-BD6E-95BF8BC81B88}" type="slidenum">
              <a:rPr lang="en-US" smtClean="0"/>
              <a:t>29</a:t>
            </a:fld>
            <a:endParaRPr lang="en-US"/>
          </a:p>
        </p:txBody>
      </p:sp>
      <p:sp>
        <p:nvSpPr>
          <p:cNvPr id="23" name="Oval 22">
            <a:extLst>
              <a:ext uri="{FF2B5EF4-FFF2-40B4-BE49-F238E27FC236}">
                <a16:creationId xmlns:a16="http://schemas.microsoft.com/office/drawing/2014/main" id="{546BD4C2-566D-DC10-CBAF-1F9FB823B3FB}"/>
              </a:ext>
            </a:extLst>
          </p:cNvPr>
          <p:cNvSpPr/>
          <p:nvPr/>
        </p:nvSpPr>
        <p:spPr>
          <a:xfrm rot="16200000">
            <a:off x="1993835" y="5015980"/>
            <a:ext cx="285975" cy="285975"/>
          </a:xfrm>
          <a:prstGeom prst="ellipse">
            <a:avLst/>
          </a:prstGeom>
          <a:solidFill>
            <a:srgbClr val="746EEF"/>
          </a:solidFill>
          <a:ln>
            <a:solidFill>
              <a:srgbClr val="746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5" name="TextBox 4">
            <a:extLst>
              <a:ext uri="{FF2B5EF4-FFF2-40B4-BE49-F238E27FC236}">
                <a16:creationId xmlns:a16="http://schemas.microsoft.com/office/drawing/2014/main" id="{EFD0E203-646C-33EB-B48E-44D2B2D2DE84}"/>
              </a:ext>
            </a:extLst>
          </p:cNvPr>
          <p:cNvSpPr txBox="1"/>
          <p:nvPr/>
        </p:nvSpPr>
        <p:spPr>
          <a:xfrm>
            <a:off x="7399846" y="1639873"/>
            <a:ext cx="3963320" cy="646331"/>
          </a:xfrm>
          <a:prstGeom prst="rect">
            <a:avLst/>
          </a:prstGeom>
          <a:noFill/>
        </p:spPr>
        <p:txBody>
          <a:bodyPr wrap="square" rtlCol="0">
            <a:spAutoFit/>
          </a:bodyPr>
          <a:lstStyle/>
          <a:p>
            <a:r>
              <a:rPr lang="en-US" dirty="0"/>
              <a:t>Set your Institution and Facility in your profile to save time.</a:t>
            </a:r>
          </a:p>
        </p:txBody>
      </p:sp>
      <p:grpSp>
        <p:nvGrpSpPr>
          <p:cNvPr id="6" name="Group 5">
            <a:extLst>
              <a:ext uri="{FF2B5EF4-FFF2-40B4-BE49-F238E27FC236}">
                <a16:creationId xmlns:a16="http://schemas.microsoft.com/office/drawing/2014/main" id="{ED39E58F-8348-6854-EBB6-A319EC9E8374}"/>
              </a:ext>
            </a:extLst>
          </p:cNvPr>
          <p:cNvGrpSpPr/>
          <p:nvPr/>
        </p:nvGrpSpPr>
        <p:grpSpPr>
          <a:xfrm>
            <a:off x="4137936" y="1642682"/>
            <a:ext cx="2493431" cy="4024792"/>
            <a:chOff x="5413861" y="1486309"/>
            <a:chExt cx="2493431" cy="4024792"/>
          </a:xfrm>
        </p:grpSpPr>
        <p:pic>
          <p:nvPicPr>
            <p:cNvPr id="7" name="Picture 6">
              <a:extLst>
                <a:ext uri="{FF2B5EF4-FFF2-40B4-BE49-F238E27FC236}">
                  <a16:creationId xmlns:a16="http://schemas.microsoft.com/office/drawing/2014/main" id="{1E039E12-01D9-FE22-3148-6FF1F13EFE29}"/>
                </a:ext>
              </a:extLst>
            </p:cNvPr>
            <p:cNvPicPr>
              <a:picLocks noChangeAspect="1"/>
            </p:cNvPicPr>
            <p:nvPr/>
          </p:nvPicPr>
          <p:blipFill rotWithShape="1">
            <a:blip r:embed="rId5">
              <a:extLst>
                <a:ext uri="{28A0092B-C50C-407E-A947-70E740481C1C}">
                  <a14:useLocalDpi xmlns:a14="http://schemas.microsoft.com/office/drawing/2010/main" val="0"/>
                </a:ext>
              </a:extLst>
            </a:blip>
            <a:srcRect l="6233" r="3146"/>
            <a:stretch/>
          </p:blipFill>
          <p:spPr>
            <a:xfrm>
              <a:off x="5574306" y="1486309"/>
              <a:ext cx="2332986" cy="4024792"/>
            </a:xfrm>
            <a:prstGeom prst="rect">
              <a:avLst/>
            </a:prstGeom>
          </p:spPr>
        </p:pic>
        <p:sp>
          <p:nvSpPr>
            <p:cNvPr id="8" name="Rounded Rectangle 7">
              <a:extLst>
                <a:ext uri="{FF2B5EF4-FFF2-40B4-BE49-F238E27FC236}">
                  <a16:creationId xmlns:a16="http://schemas.microsoft.com/office/drawing/2014/main" id="{73AB1793-9CC1-6801-EF3A-03202FDE4F99}"/>
                </a:ext>
              </a:extLst>
            </p:cNvPr>
            <p:cNvSpPr/>
            <p:nvPr/>
          </p:nvSpPr>
          <p:spPr>
            <a:xfrm>
              <a:off x="6440477" y="1602183"/>
              <a:ext cx="1466815" cy="281918"/>
            </a:xfrm>
            <a:prstGeom prst="roundRect">
              <a:avLst/>
            </a:prstGeom>
            <a:solidFill>
              <a:srgbClr val="FAFA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7772EE"/>
                  </a:solidFill>
                </a:rPr>
                <a:t>Your Name</a:t>
              </a:r>
            </a:p>
          </p:txBody>
        </p:sp>
        <p:sp>
          <p:nvSpPr>
            <p:cNvPr id="9" name="Oval 8">
              <a:extLst>
                <a:ext uri="{FF2B5EF4-FFF2-40B4-BE49-F238E27FC236}">
                  <a16:creationId xmlns:a16="http://schemas.microsoft.com/office/drawing/2014/main" id="{23EE9914-1BAB-3DA7-5D34-AFB652AF2389}"/>
                </a:ext>
              </a:extLst>
            </p:cNvPr>
            <p:cNvSpPr/>
            <p:nvPr/>
          </p:nvSpPr>
          <p:spPr>
            <a:xfrm>
              <a:off x="5708415" y="1596641"/>
              <a:ext cx="714292" cy="640080"/>
            </a:xfrm>
            <a:prstGeom prst="ellipse">
              <a:avLst/>
            </a:prstGeom>
            <a:solidFill>
              <a:srgbClr val="01F3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solidFill>
                    <a:schemeClr val="bg1"/>
                  </a:solidFill>
                </a:rPr>
                <a:t>YN</a:t>
              </a:r>
              <a:r>
                <a:rPr lang="en-US" dirty="0"/>
                <a:t> </a:t>
              </a:r>
            </a:p>
          </p:txBody>
        </p:sp>
        <p:sp>
          <p:nvSpPr>
            <p:cNvPr id="10" name="Oval 9">
              <a:extLst>
                <a:ext uri="{FF2B5EF4-FFF2-40B4-BE49-F238E27FC236}">
                  <a16:creationId xmlns:a16="http://schemas.microsoft.com/office/drawing/2014/main" id="{8CCE1E8C-593E-282E-12FD-D843F0E9849D}"/>
                </a:ext>
              </a:extLst>
            </p:cNvPr>
            <p:cNvSpPr/>
            <p:nvPr/>
          </p:nvSpPr>
          <p:spPr>
            <a:xfrm>
              <a:off x="5413861" y="2879228"/>
              <a:ext cx="2244239" cy="549772"/>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83DB04A-355E-E486-27F9-EAA4436A5EAC}"/>
              </a:ext>
            </a:extLst>
          </p:cNvPr>
          <p:cNvGrpSpPr/>
          <p:nvPr/>
        </p:nvGrpSpPr>
        <p:grpSpPr>
          <a:xfrm>
            <a:off x="6807349" y="2542049"/>
            <a:ext cx="5148313" cy="4023851"/>
            <a:chOff x="6563276" y="2683262"/>
            <a:chExt cx="5148313" cy="4023851"/>
          </a:xfrm>
        </p:grpSpPr>
        <p:pic>
          <p:nvPicPr>
            <p:cNvPr id="25" name="Picture 24">
              <a:extLst>
                <a:ext uri="{FF2B5EF4-FFF2-40B4-BE49-F238E27FC236}">
                  <a16:creationId xmlns:a16="http://schemas.microsoft.com/office/drawing/2014/main" id="{B8ADC7D7-AA44-1146-8430-D0F6C8EF854D}"/>
                </a:ext>
              </a:extLst>
            </p:cNvPr>
            <p:cNvPicPr>
              <a:picLocks noChangeAspect="1"/>
            </p:cNvPicPr>
            <p:nvPr/>
          </p:nvPicPr>
          <p:blipFill rotWithShape="1">
            <a:blip r:embed="rId6">
              <a:extLst>
                <a:ext uri="{28A0092B-C50C-407E-A947-70E740481C1C}">
                  <a14:useLocalDpi xmlns:a14="http://schemas.microsoft.com/office/drawing/2010/main" val="0"/>
                </a:ext>
              </a:extLst>
            </a:blip>
            <a:srcRect l="3561" r="11214" b="2788"/>
            <a:stretch/>
          </p:blipFill>
          <p:spPr>
            <a:xfrm>
              <a:off x="6834268" y="2683262"/>
              <a:ext cx="4877321" cy="3985508"/>
            </a:xfrm>
            <a:prstGeom prst="rect">
              <a:avLst/>
            </a:prstGeom>
          </p:spPr>
        </p:pic>
        <p:sp>
          <p:nvSpPr>
            <p:cNvPr id="11" name="Oval 10">
              <a:extLst>
                <a:ext uri="{FF2B5EF4-FFF2-40B4-BE49-F238E27FC236}">
                  <a16:creationId xmlns:a16="http://schemas.microsoft.com/office/drawing/2014/main" id="{F4218059-FF9B-E86B-3C32-A19650CBB34D}"/>
                </a:ext>
              </a:extLst>
            </p:cNvPr>
            <p:cNvSpPr/>
            <p:nvPr/>
          </p:nvSpPr>
          <p:spPr>
            <a:xfrm>
              <a:off x="6563276" y="4704522"/>
              <a:ext cx="2606198" cy="200259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987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Flow Cytometry Background</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714261" y="1529541"/>
            <a:ext cx="4754880" cy="5036512"/>
          </a:xfrm>
        </p:spPr>
        <p:txBody>
          <a:bodyPr>
            <a:normAutofit lnSpcReduction="10000"/>
          </a:bodyPr>
          <a:lstStyle/>
          <a:p>
            <a:r>
              <a:rPr lang="en-US" dirty="0"/>
              <a:t>First your fluorescently labeled cell mixture is hydrodynamically focused in a laminar flow of sheath fluid.</a:t>
            </a:r>
          </a:p>
          <a:p>
            <a:pPr lvl="1"/>
            <a:r>
              <a:rPr lang="en-US" dirty="0"/>
              <a:t>I.e., the magic of fluidics lines up the cells in [almost] single file inside a smoothly flowing “sheath” of sterile PBS.</a:t>
            </a:r>
          </a:p>
          <a:p>
            <a:r>
              <a:rPr lang="en-US" dirty="0"/>
              <a:t>These cells then flow through a series of lasers, which excite the fluorophores on the cells in a frequency/wavelength/color dependent manner.</a:t>
            </a:r>
          </a:p>
          <a:p>
            <a:pPr lvl="1"/>
            <a:r>
              <a:rPr lang="en-US" dirty="0"/>
              <a:t>This animation shows one such laser with conventional PMTs (a kind of light detector).</a:t>
            </a:r>
          </a:p>
        </p:txBody>
      </p:sp>
      <p:pic>
        <p:nvPicPr>
          <p:cNvPr id="2" name="ConventionalFlow.mp4">
            <a:hlinkClick r:id="" action="ppaction://media"/>
            <a:extLst>
              <a:ext uri="{FF2B5EF4-FFF2-40B4-BE49-F238E27FC236}">
                <a16:creationId xmlns:a16="http://schemas.microsoft.com/office/drawing/2014/main" id="{B5243C76-7C57-D171-86AE-CC8ED74EB68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5933709" y="1529541"/>
            <a:ext cx="6072751" cy="3415920"/>
          </a:xfrm>
          <a:noFill/>
        </p:spPr>
      </p:pic>
      <p:sp>
        <p:nvSpPr>
          <p:cNvPr id="7" name="TextBox 6">
            <a:extLst>
              <a:ext uri="{FF2B5EF4-FFF2-40B4-BE49-F238E27FC236}">
                <a16:creationId xmlns:a16="http://schemas.microsoft.com/office/drawing/2014/main" id="{D2E15568-FD80-249A-AC85-6C125F70A282}"/>
              </a:ext>
            </a:extLst>
          </p:cNvPr>
          <p:cNvSpPr txBox="1"/>
          <p:nvPr/>
        </p:nvSpPr>
        <p:spPr>
          <a:xfrm>
            <a:off x="5893368" y="5900003"/>
            <a:ext cx="6298632" cy="830997"/>
          </a:xfrm>
          <a:prstGeom prst="rect">
            <a:avLst/>
          </a:prstGeom>
          <a:noFill/>
        </p:spPr>
        <p:txBody>
          <a:bodyPr wrap="square" rtlCol="0">
            <a:spAutoFit/>
          </a:bodyPr>
          <a:lstStyle/>
          <a:p>
            <a:r>
              <a:rPr lang="en-US" sz="1600" dirty="0"/>
              <a:t>Gif taken from educational video by the </a:t>
            </a:r>
            <a:r>
              <a:rPr lang="en-US" sz="1600" dirty="0" err="1"/>
              <a:t>StarCellBio</a:t>
            </a:r>
            <a:r>
              <a:rPr lang="en-US" sz="1600" dirty="0"/>
              <a:t> Project @ MIT </a:t>
            </a:r>
          </a:p>
          <a:p>
            <a:r>
              <a:rPr lang="en-US" sz="1600" dirty="0">
                <a:hlinkClick r:id="rId5"/>
              </a:rPr>
              <a:t>http://star.mit.edu/CellBio/animations/index.html</a:t>
            </a:r>
            <a:endParaRPr lang="en-US" sz="1600" dirty="0"/>
          </a:p>
          <a:p>
            <a:r>
              <a:rPr lang="en-US" sz="1600" dirty="0"/>
              <a:t>Full video is available on </a:t>
            </a:r>
            <a:r>
              <a:rPr lang="en-US" sz="1600" dirty="0">
                <a:hlinkClick r:id="rId6"/>
              </a:rPr>
              <a:t>YouTube</a:t>
            </a:r>
            <a:endParaRPr lang="en-US" sz="1600" dirty="0"/>
          </a:p>
        </p:txBody>
      </p:sp>
      <p:sp>
        <p:nvSpPr>
          <p:cNvPr id="3" name="Slide Number Placeholder 2">
            <a:extLst>
              <a:ext uri="{FF2B5EF4-FFF2-40B4-BE49-F238E27FC236}">
                <a16:creationId xmlns:a16="http://schemas.microsoft.com/office/drawing/2014/main" id="{4773AFAD-9696-7663-4D34-A7C156A0EF53}"/>
              </a:ext>
            </a:extLst>
          </p:cNvPr>
          <p:cNvSpPr>
            <a:spLocks noGrp="1"/>
          </p:cNvSpPr>
          <p:nvPr>
            <p:ph type="sldNum" sz="quarter" idx="12"/>
          </p:nvPr>
        </p:nvSpPr>
        <p:spPr/>
        <p:txBody>
          <a:bodyPr/>
          <a:lstStyle/>
          <a:p>
            <a:fld id="{DBA1C880-89B4-4E65-BD6E-95BF8BC81B88}" type="slidenum">
              <a:rPr lang="en-US" smtClean="0"/>
              <a:t>3</a:t>
            </a:fld>
            <a:endParaRPr lang="en-US"/>
          </a:p>
        </p:txBody>
      </p:sp>
    </p:spTree>
    <p:extLst>
      <p:ext uri="{BB962C8B-B14F-4D97-AF65-F5344CB8AC3E}">
        <p14:creationId xmlns:p14="http://schemas.microsoft.com/office/powerpoint/2010/main" val="60874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A8E23-3340-7FCF-69C8-B3EC98D7F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C9CC3-0519-2383-6009-B265BAD72EB5}"/>
              </a:ext>
            </a:extLst>
          </p:cNvPr>
          <p:cNvSpPr>
            <a:spLocks noGrp="1"/>
          </p:cNvSpPr>
          <p:nvPr>
            <p:ph type="title"/>
          </p:nvPr>
        </p:nvSpPr>
        <p:spPr/>
        <p:txBody>
          <a:bodyPr>
            <a:normAutofit/>
          </a:bodyPr>
          <a:lstStyle/>
          <a:p>
            <a:r>
              <a:rPr lang="en-US" dirty="0"/>
              <a:t>2 ways to find the Default Configuration</a:t>
            </a:r>
            <a:br>
              <a:rPr lang="en-US" dirty="0"/>
            </a:br>
            <a:r>
              <a:rPr lang="en-US" dirty="0"/>
              <a:t>for both Sorters and Analyzers</a:t>
            </a:r>
          </a:p>
        </p:txBody>
      </p:sp>
      <p:sp>
        <p:nvSpPr>
          <p:cNvPr id="4" name="Content Placeholder 3">
            <a:extLst>
              <a:ext uri="{FF2B5EF4-FFF2-40B4-BE49-F238E27FC236}">
                <a16:creationId xmlns:a16="http://schemas.microsoft.com/office/drawing/2014/main" id="{8EAEEA9E-6A9E-808A-A2B7-F317419D7CC5}"/>
              </a:ext>
            </a:extLst>
          </p:cNvPr>
          <p:cNvSpPr>
            <a:spLocks noGrp="1"/>
          </p:cNvSpPr>
          <p:nvPr>
            <p:ph sz="half" idx="2"/>
          </p:nvPr>
        </p:nvSpPr>
        <p:spPr>
          <a:xfrm>
            <a:off x="395416" y="1529541"/>
            <a:ext cx="3509319" cy="5328459"/>
          </a:xfrm>
        </p:spPr>
        <p:txBody>
          <a:bodyPr>
            <a:normAutofit/>
          </a:bodyPr>
          <a:lstStyle/>
          <a:p>
            <a:pPr marL="457200" indent="-457200">
              <a:buFont typeface="+mj-lt"/>
              <a:buAutoNum type="arabicPeriod"/>
            </a:pPr>
            <a:r>
              <a:rPr lang="en-US" sz="2400" dirty="0">
                <a:hlinkClick r:id="rId3"/>
              </a:rPr>
              <a:t>Flow Core Website – Instrumentation Page</a:t>
            </a:r>
            <a:endParaRPr lang="en-US" sz="2400" dirty="0"/>
          </a:p>
          <a:p>
            <a:pPr marL="0" indent="0">
              <a:buNone/>
            </a:pPr>
            <a:endParaRPr lang="en-US" sz="1800" dirty="0">
              <a:hlinkClick r:id="rId4"/>
            </a:endParaRPr>
          </a:p>
          <a:p>
            <a:pPr marL="457200" indent="-457200">
              <a:buFont typeface="+mj-lt"/>
              <a:buAutoNum type="arabicPeriod" startAt="2"/>
            </a:pPr>
            <a:r>
              <a:rPr lang="en-US" sz="2400" dirty="0">
                <a:hlinkClick r:id="rId4"/>
              </a:rPr>
              <a:t>FluoroFinder</a:t>
            </a:r>
            <a:endParaRPr lang="en-US" sz="2400" dirty="0"/>
          </a:p>
          <a:p>
            <a:pPr lvl="1"/>
            <a:r>
              <a:rPr lang="en-US" dirty="0"/>
              <a:t>You have a free basic academic account as member of Pitt. (ignore menu options with this symbol:     )</a:t>
            </a:r>
          </a:p>
        </p:txBody>
      </p:sp>
      <p:sp>
        <p:nvSpPr>
          <p:cNvPr id="3" name="Slide Number Placeholder 2">
            <a:extLst>
              <a:ext uri="{FF2B5EF4-FFF2-40B4-BE49-F238E27FC236}">
                <a16:creationId xmlns:a16="http://schemas.microsoft.com/office/drawing/2014/main" id="{DEC2C558-B523-F9F6-94C4-15419F87BB90}"/>
              </a:ext>
            </a:extLst>
          </p:cNvPr>
          <p:cNvSpPr>
            <a:spLocks noGrp="1"/>
          </p:cNvSpPr>
          <p:nvPr>
            <p:ph type="sldNum" sz="quarter" idx="12"/>
          </p:nvPr>
        </p:nvSpPr>
        <p:spPr/>
        <p:txBody>
          <a:bodyPr/>
          <a:lstStyle/>
          <a:p>
            <a:fld id="{DBA1C880-89B4-4E65-BD6E-95BF8BC81B88}" type="slidenum">
              <a:rPr lang="en-US" smtClean="0"/>
              <a:t>30</a:t>
            </a:fld>
            <a:endParaRPr lang="en-US"/>
          </a:p>
        </p:txBody>
      </p:sp>
      <p:sp>
        <p:nvSpPr>
          <p:cNvPr id="23" name="Oval 22">
            <a:extLst>
              <a:ext uri="{FF2B5EF4-FFF2-40B4-BE49-F238E27FC236}">
                <a16:creationId xmlns:a16="http://schemas.microsoft.com/office/drawing/2014/main" id="{B649A992-F60D-B269-EA58-F7BD09F3CCB1}"/>
              </a:ext>
            </a:extLst>
          </p:cNvPr>
          <p:cNvSpPr/>
          <p:nvPr/>
        </p:nvSpPr>
        <p:spPr>
          <a:xfrm rot="16200000">
            <a:off x="2007087" y="5288703"/>
            <a:ext cx="285975" cy="285975"/>
          </a:xfrm>
          <a:prstGeom prst="ellipse">
            <a:avLst/>
          </a:prstGeom>
          <a:solidFill>
            <a:srgbClr val="746EEF"/>
          </a:solidFill>
          <a:ln>
            <a:solidFill>
              <a:srgbClr val="746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grpSp>
        <p:nvGrpSpPr>
          <p:cNvPr id="14" name="Group 13">
            <a:extLst>
              <a:ext uri="{FF2B5EF4-FFF2-40B4-BE49-F238E27FC236}">
                <a16:creationId xmlns:a16="http://schemas.microsoft.com/office/drawing/2014/main" id="{36AE1B9D-D106-6D08-F7B3-7F5AAE3AB46B}"/>
              </a:ext>
            </a:extLst>
          </p:cNvPr>
          <p:cNvGrpSpPr/>
          <p:nvPr/>
        </p:nvGrpSpPr>
        <p:grpSpPr>
          <a:xfrm>
            <a:off x="3799815" y="2286204"/>
            <a:ext cx="8311647" cy="4245406"/>
            <a:chOff x="3799815" y="2286204"/>
            <a:chExt cx="8311647" cy="4245406"/>
          </a:xfrm>
        </p:grpSpPr>
        <p:pic>
          <p:nvPicPr>
            <p:cNvPr id="8" name="Picture 7">
              <a:extLst>
                <a:ext uri="{FF2B5EF4-FFF2-40B4-BE49-F238E27FC236}">
                  <a16:creationId xmlns:a16="http://schemas.microsoft.com/office/drawing/2014/main" id="{4695F040-A72A-02F8-77C0-7529D8266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9815" y="2286204"/>
              <a:ext cx="8311647" cy="4245406"/>
            </a:xfrm>
            <a:prstGeom prst="rect">
              <a:avLst/>
            </a:prstGeom>
          </p:spPr>
        </p:pic>
        <p:sp>
          <p:nvSpPr>
            <p:cNvPr id="9" name="Rounded Rectangle 8">
              <a:extLst>
                <a:ext uri="{FF2B5EF4-FFF2-40B4-BE49-F238E27FC236}">
                  <a16:creationId xmlns:a16="http://schemas.microsoft.com/office/drawing/2014/main" id="{0691F2A3-C907-2AA9-E821-35D5668A8439}"/>
                </a:ext>
              </a:extLst>
            </p:cNvPr>
            <p:cNvSpPr/>
            <p:nvPr/>
          </p:nvSpPr>
          <p:spPr>
            <a:xfrm>
              <a:off x="4107407" y="3198434"/>
              <a:ext cx="1470433" cy="64633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220"/>
                </a:lnSpc>
              </a:pPr>
              <a:r>
                <a:rPr lang="en-US" sz="1400" b="1" dirty="0">
                  <a:solidFill>
                    <a:srgbClr val="7772EE"/>
                  </a:solidFill>
                </a:rPr>
                <a:t>Your Name</a:t>
              </a:r>
              <a:endParaRPr lang="en-US" sz="1200" b="1" dirty="0">
                <a:solidFill>
                  <a:srgbClr val="7772EE"/>
                </a:solidFill>
              </a:endParaRPr>
            </a:p>
            <a:p>
              <a:pPr>
                <a:lnSpc>
                  <a:spcPts val="1220"/>
                </a:lnSpc>
              </a:pPr>
              <a:r>
                <a:rPr lang="en-US" sz="800" dirty="0" err="1">
                  <a:solidFill>
                    <a:schemeClr val="tx1"/>
                  </a:solidFill>
                </a:rPr>
                <a:t>your_email@pitt.edu</a:t>
              </a:r>
              <a:endParaRPr lang="en-US" sz="800" dirty="0">
                <a:solidFill>
                  <a:schemeClr val="tx1"/>
                </a:solidFill>
              </a:endParaRPr>
            </a:p>
            <a:p>
              <a:pPr>
                <a:lnSpc>
                  <a:spcPts val="1220"/>
                </a:lnSpc>
              </a:pPr>
              <a:r>
                <a:rPr lang="en-US" sz="800" b="1" dirty="0">
                  <a:solidFill>
                    <a:srgbClr val="69C2DC"/>
                  </a:solidFill>
                </a:rPr>
                <a:t>Plan:  Academic Basic</a:t>
              </a:r>
            </a:p>
          </p:txBody>
        </p:sp>
        <p:sp>
          <p:nvSpPr>
            <p:cNvPr id="12" name="Rounded Rectangle 11">
              <a:extLst>
                <a:ext uri="{FF2B5EF4-FFF2-40B4-BE49-F238E27FC236}">
                  <a16:creationId xmlns:a16="http://schemas.microsoft.com/office/drawing/2014/main" id="{43497D17-27C6-13E1-EC85-E44FDC7483AD}"/>
                </a:ext>
              </a:extLst>
            </p:cNvPr>
            <p:cNvSpPr/>
            <p:nvPr/>
          </p:nvSpPr>
          <p:spPr>
            <a:xfrm>
              <a:off x="11043955" y="2342298"/>
              <a:ext cx="666013" cy="103925"/>
            </a:xfrm>
            <a:prstGeom prst="roundRect">
              <a:avLst/>
            </a:prstGeom>
            <a:solidFill>
              <a:srgbClr val="FAFA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rgbClr val="5F6871"/>
                  </a:solidFill>
                </a:rPr>
                <a:t>Your Name</a:t>
              </a:r>
            </a:p>
          </p:txBody>
        </p:sp>
        <p:sp>
          <p:nvSpPr>
            <p:cNvPr id="13" name="Oval 12">
              <a:extLst>
                <a:ext uri="{FF2B5EF4-FFF2-40B4-BE49-F238E27FC236}">
                  <a16:creationId xmlns:a16="http://schemas.microsoft.com/office/drawing/2014/main" id="{00A38115-5B69-EC43-E5AB-60BA852EFDE2}"/>
                </a:ext>
              </a:extLst>
            </p:cNvPr>
            <p:cNvSpPr/>
            <p:nvPr/>
          </p:nvSpPr>
          <p:spPr>
            <a:xfrm>
              <a:off x="10776976" y="2317965"/>
              <a:ext cx="314604" cy="281918"/>
            </a:xfrm>
            <a:prstGeom prst="ellipse">
              <a:avLst/>
            </a:prstGeom>
            <a:solidFill>
              <a:srgbClr val="01F3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rPr>
                <a:t>YN</a:t>
              </a:r>
              <a:r>
                <a:rPr lang="en-US" sz="1200" dirty="0"/>
                <a:t> </a:t>
              </a:r>
            </a:p>
          </p:txBody>
        </p:sp>
      </p:grpSp>
      <p:sp>
        <p:nvSpPr>
          <p:cNvPr id="15" name="Oval 14">
            <a:extLst>
              <a:ext uri="{FF2B5EF4-FFF2-40B4-BE49-F238E27FC236}">
                <a16:creationId xmlns:a16="http://schemas.microsoft.com/office/drawing/2014/main" id="{23B17E65-5211-B313-B65D-0A8AE560FE69}"/>
              </a:ext>
            </a:extLst>
          </p:cNvPr>
          <p:cNvSpPr/>
          <p:nvPr/>
        </p:nvSpPr>
        <p:spPr>
          <a:xfrm>
            <a:off x="3904735" y="2648662"/>
            <a:ext cx="1155255" cy="460298"/>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B2143BF-9BB8-4F7F-FA36-7EA38D9AD8D4}"/>
              </a:ext>
            </a:extLst>
          </p:cNvPr>
          <p:cNvGrpSpPr/>
          <p:nvPr/>
        </p:nvGrpSpPr>
        <p:grpSpPr>
          <a:xfrm>
            <a:off x="3799815" y="1647977"/>
            <a:ext cx="4415344" cy="2921965"/>
            <a:chOff x="5532062" y="2433002"/>
            <a:chExt cx="4415344" cy="2921965"/>
          </a:xfrm>
        </p:grpSpPr>
        <p:pic>
          <p:nvPicPr>
            <p:cNvPr id="6" name="Picture 5" descr="A screenshot of a dashboard&#10;&#10;Description automatically generated">
              <a:extLst>
                <a:ext uri="{FF2B5EF4-FFF2-40B4-BE49-F238E27FC236}">
                  <a16:creationId xmlns:a16="http://schemas.microsoft.com/office/drawing/2014/main" id="{D7750633-91FF-3F13-B49B-1015731E4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2062" y="2433002"/>
              <a:ext cx="4382948" cy="2921965"/>
            </a:xfrm>
            <a:prstGeom prst="rect">
              <a:avLst/>
            </a:prstGeom>
          </p:spPr>
        </p:pic>
        <p:sp>
          <p:nvSpPr>
            <p:cNvPr id="7" name="Oval 6">
              <a:extLst>
                <a:ext uri="{FF2B5EF4-FFF2-40B4-BE49-F238E27FC236}">
                  <a16:creationId xmlns:a16="http://schemas.microsoft.com/office/drawing/2014/main" id="{06FEECD2-9416-9417-34A9-2B91AEB92BCE}"/>
                </a:ext>
              </a:extLst>
            </p:cNvPr>
            <p:cNvSpPr/>
            <p:nvPr/>
          </p:nvSpPr>
          <p:spPr>
            <a:xfrm>
              <a:off x="5804042" y="4732944"/>
              <a:ext cx="4143364" cy="590507"/>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244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normAutofit/>
          </a:bodyPr>
          <a:lstStyle/>
          <a:p>
            <a:r>
              <a:rPr lang="en-US" dirty="0"/>
              <a:t>2 ways to find the Default Configuration</a:t>
            </a:r>
            <a:br>
              <a:rPr lang="en-US" dirty="0"/>
            </a:br>
            <a:r>
              <a:rPr lang="en-US" dirty="0"/>
              <a:t>for both Sorters and Analyzers</a:t>
            </a:r>
          </a:p>
        </p:txBody>
      </p:sp>
      <p:sp>
        <p:nvSpPr>
          <p:cNvPr id="4" name="Content Placeholder 3">
            <a:extLst>
              <a:ext uri="{FF2B5EF4-FFF2-40B4-BE49-F238E27FC236}">
                <a16:creationId xmlns:a16="http://schemas.microsoft.com/office/drawing/2014/main" id="{E7C8F8CC-1E0C-5220-EC0D-2A0A60F63659}"/>
              </a:ext>
            </a:extLst>
          </p:cNvPr>
          <p:cNvSpPr>
            <a:spLocks noGrp="1"/>
          </p:cNvSpPr>
          <p:nvPr>
            <p:ph sz="half" idx="2"/>
          </p:nvPr>
        </p:nvSpPr>
        <p:spPr>
          <a:xfrm>
            <a:off x="395416" y="1529541"/>
            <a:ext cx="3509319" cy="5201459"/>
          </a:xfrm>
        </p:spPr>
        <p:txBody>
          <a:bodyPr>
            <a:normAutofit/>
          </a:bodyPr>
          <a:lstStyle/>
          <a:p>
            <a:pPr marL="457200" indent="-457200">
              <a:buFont typeface="+mj-lt"/>
              <a:buAutoNum type="arabicPeriod"/>
            </a:pPr>
            <a:r>
              <a:rPr lang="en-US" sz="2400" dirty="0">
                <a:hlinkClick r:id="rId3"/>
              </a:rPr>
              <a:t>Flow Core Website – Instrumentation Page</a:t>
            </a:r>
            <a:br>
              <a:rPr lang="en-US" sz="2400" dirty="0"/>
            </a:br>
            <a:endParaRPr lang="en-US" sz="1800" dirty="0">
              <a:hlinkClick r:id="rId4"/>
            </a:endParaRPr>
          </a:p>
          <a:p>
            <a:pPr marL="457200" indent="-457200">
              <a:buFont typeface="+mj-lt"/>
              <a:buAutoNum type="arabicPeriod"/>
            </a:pPr>
            <a:r>
              <a:rPr lang="en-US" sz="2400" dirty="0">
                <a:hlinkClick r:id="rId4"/>
              </a:rPr>
              <a:t>FluoroFinder</a:t>
            </a:r>
            <a:endParaRPr lang="en-US" sz="2400" dirty="0"/>
          </a:p>
          <a:p>
            <a:pPr lvl="1"/>
            <a:r>
              <a:rPr lang="en-US" dirty="0"/>
              <a:t>You have a free basic academic account as member of Pitt. (ignore menu options with this symbol:     )</a:t>
            </a:r>
          </a:p>
        </p:txBody>
      </p:sp>
      <p:sp>
        <p:nvSpPr>
          <p:cNvPr id="3" name="Slide Number Placeholder 2">
            <a:extLst>
              <a:ext uri="{FF2B5EF4-FFF2-40B4-BE49-F238E27FC236}">
                <a16:creationId xmlns:a16="http://schemas.microsoft.com/office/drawing/2014/main" id="{05FD2415-2B51-F3D1-7F91-27CFC3A1B216}"/>
              </a:ext>
            </a:extLst>
          </p:cNvPr>
          <p:cNvSpPr>
            <a:spLocks noGrp="1"/>
          </p:cNvSpPr>
          <p:nvPr>
            <p:ph type="sldNum" sz="quarter" idx="12"/>
          </p:nvPr>
        </p:nvSpPr>
        <p:spPr/>
        <p:txBody>
          <a:bodyPr/>
          <a:lstStyle/>
          <a:p>
            <a:fld id="{DBA1C880-89B4-4E65-BD6E-95BF8BC81B88}" type="slidenum">
              <a:rPr lang="en-US" smtClean="0"/>
              <a:t>31</a:t>
            </a:fld>
            <a:endParaRPr lang="en-US"/>
          </a:p>
        </p:txBody>
      </p:sp>
      <p:sp>
        <p:nvSpPr>
          <p:cNvPr id="23" name="Oval 22">
            <a:extLst>
              <a:ext uri="{FF2B5EF4-FFF2-40B4-BE49-F238E27FC236}">
                <a16:creationId xmlns:a16="http://schemas.microsoft.com/office/drawing/2014/main" id="{546BD4C2-566D-DC10-CBAF-1F9FB823B3FB}"/>
              </a:ext>
            </a:extLst>
          </p:cNvPr>
          <p:cNvSpPr/>
          <p:nvPr/>
        </p:nvSpPr>
        <p:spPr>
          <a:xfrm rot="16200000">
            <a:off x="2007087" y="5004708"/>
            <a:ext cx="285975" cy="285975"/>
          </a:xfrm>
          <a:prstGeom prst="ellipse">
            <a:avLst/>
          </a:prstGeom>
          <a:solidFill>
            <a:srgbClr val="746EEF"/>
          </a:solidFill>
          <a:ln>
            <a:solidFill>
              <a:srgbClr val="746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pic>
        <p:nvPicPr>
          <p:cNvPr id="10" name="Picture 9" descr="A screenshot of a computer&#10;&#10;Description automatically generated">
            <a:extLst>
              <a:ext uri="{FF2B5EF4-FFF2-40B4-BE49-F238E27FC236}">
                <a16:creationId xmlns:a16="http://schemas.microsoft.com/office/drawing/2014/main" id="{5D625C1F-A158-EB69-D7EC-019583870495}"/>
              </a:ext>
            </a:extLst>
          </p:cNvPr>
          <p:cNvPicPr>
            <a:picLocks noChangeAspect="1"/>
          </p:cNvPicPr>
          <p:nvPr/>
        </p:nvPicPr>
        <p:blipFill>
          <a:blip r:embed="rId5">
            <a:extLst>
              <a:ext uri="{28A0092B-C50C-407E-A947-70E740481C1C}">
                <a14:useLocalDpi xmlns:a14="http://schemas.microsoft.com/office/drawing/2010/main" val="0"/>
              </a:ext>
            </a:extLst>
          </a:blip>
          <a:srcRect t="7776"/>
          <a:stretch/>
        </p:blipFill>
        <p:spPr>
          <a:xfrm>
            <a:off x="4169866" y="1529541"/>
            <a:ext cx="7760196" cy="4517521"/>
          </a:xfrm>
          <a:prstGeom prst="rect">
            <a:avLst/>
          </a:prstGeom>
        </p:spPr>
      </p:pic>
    </p:spTree>
    <p:extLst>
      <p:ext uri="{BB962C8B-B14F-4D97-AF65-F5344CB8AC3E}">
        <p14:creationId xmlns:p14="http://schemas.microsoft.com/office/powerpoint/2010/main" val="324927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F878-4B67-F0BD-FE92-B8C8E7D870A6}"/>
              </a:ext>
            </a:extLst>
          </p:cNvPr>
          <p:cNvSpPr>
            <a:spLocks noGrp="1"/>
          </p:cNvSpPr>
          <p:nvPr>
            <p:ph type="title"/>
          </p:nvPr>
        </p:nvSpPr>
        <p:spPr/>
        <p:txBody>
          <a:bodyPr/>
          <a:lstStyle/>
          <a:p>
            <a:r>
              <a:rPr lang="en-US" dirty="0"/>
              <a:t>When should I use the Aurora CS </a:t>
            </a:r>
            <a:br>
              <a:rPr lang="en-US" dirty="0"/>
            </a:br>
            <a:r>
              <a:rPr lang="en-US" dirty="0"/>
              <a:t>Instead of an Aria?</a:t>
            </a:r>
          </a:p>
        </p:txBody>
      </p:sp>
      <p:sp>
        <p:nvSpPr>
          <p:cNvPr id="8" name="Content Placeholder 7">
            <a:extLst>
              <a:ext uri="{FF2B5EF4-FFF2-40B4-BE49-F238E27FC236}">
                <a16:creationId xmlns:a16="http://schemas.microsoft.com/office/drawing/2014/main" id="{A443313D-4F55-9F62-9393-FD69ED3BCED3}"/>
              </a:ext>
            </a:extLst>
          </p:cNvPr>
          <p:cNvSpPr>
            <a:spLocks noGrp="1"/>
          </p:cNvSpPr>
          <p:nvPr>
            <p:ph sz="half" idx="1"/>
          </p:nvPr>
        </p:nvSpPr>
        <p:spPr>
          <a:xfrm>
            <a:off x="653574" y="1714500"/>
            <a:ext cx="5165335" cy="4845325"/>
          </a:xfrm>
        </p:spPr>
        <p:txBody>
          <a:bodyPr numCol="1">
            <a:normAutofit lnSpcReduction="10000"/>
          </a:bodyPr>
          <a:lstStyle/>
          <a:p>
            <a:pPr marL="0" indent="0">
              <a:buNone/>
            </a:pPr>
            <a:r>
              <a:rPr lang="en-US" dirty="0"/>
              <a:t>Use the Aurora CS when you:</a:t>
            </a:r>
          </a:p>
          <a:p>
            <a:r>
              <a:rPr lang="en-US" dirty="0"/>
              <a:t>Have more than 8-10 colors in your panel.</a:t>
            </a:r>
          </a:p>
          <a:p>
            <a:pPr lvl="1"/>
            <a:r>
              <a:rPr lang="en-US" dirty="0"/>
              <a:t>You can test and refine your panel on an Aurora Analyzer, and it will also work on the CS.</a:t>
            </a:r>
          </a:p>
          <a:p>
            <a:r>
              <a:rPr lang="en-US" dirty="0"/>
              <a:t>Need a 6-way sort (into 1.5mL tubes).</a:t>
            </a:r>
          </a:p>
          <a:p>
            <a:r>
              <a:rPr lang="en-US" dirty="0"/>
              <a:t>Need to resolve two colors that are too similar to each other on the Aria.</a:t>
            </a:r>
          </a:p>
          <a:p>
            <a:r>
              <a:rPr lang="en-US" dirty="0"/>
              <a:t>Have a gating scheme that goes deeper than 8 layers.  </a:t>
            </a:r>
          </a:p>
          <a:p>
            <a:r>
              <a:rPr lang="en-US" dirty="0"/>
              <a:t>Simply want to.</a:t>
            </a:r>
          </a:p>
        </p:txBody>
      </p:sp>
      <p:sp>
        <p:nvSpPr>
          <p:cNvPr id="3" name="Content Placeholder 2">
            <a:extLst>
              <a:ext uri="{FF2B5EF4-FFF2-40B4-BE49-F238E27FC236}">
                <a16:creationId xmlns:a16="http://schemas.microsoft.com/office/drawing/2014/main" id="{A007DA33-759F-A126-E21A-8FE58D4528C5}"/>
              </a:ext>
            </a:extLst>
          </p:cNvPr>
          <p:cNvSpPr>
            <a:spLocks noGrp="1"/>
          </p:cNvSpPr>
          <p:nvPr>
            <p:ph sz="half" idx="2"/>
          </p:nvPr>
        </p:nvSpPr>
        <p:spPr>
          <a:xfrm>
            <a:off x="6373091" y="1714500"/>
            <a:ext cx="5347814" cy="5016499"/>
          </a:xfrm>
        </p:spPr>
        <p:txBody>
          <a:bodyPr>
            <a:normAutofit lnSpcReduction="10000"/>
          </a:bodyPr>
          <a:lstStyle/>
          <a:p>
            <a:pPr marL="0" indent="0">
              <a:buNone/>
            </a:pPr>
            <a:r>
              <a:rPr lang="en-US" dirty="0"/>
              <a:t>But remember:</a:t>
            </a:r>
          </a:p>
          <a:p>
            <a:r>
              <a:rPr lang="en-US" dirty="0"/>
              <a:t>Single dye controls are REQUIRED.</a:t>
            </a:r>
          </a:p>
          <a:p>
            <a:pPr lvl="1"/>
            <a:r>
              <a:rPr lang="en-US" dirty="0"/>
              <a:t>These controls MUST MATCH the fluorophore used in the sample.  Please ask if unsure.</a:t>
            </a:r>
          </a:p>
          <a:p>
            <a:r>
              <a:rPr lang="en-US" dirty="0"/>
              <a:t>An unstained CELL control is REQUIRED.</a:t>
            </a:r>
          </a:p>
          <a:p>
            <a:pPr lvl="1"/>
            <a:r>
              <a:rPr lang="en-US" dirty="0"/>
              <a:t>Unstained beads do NOT work for this purpose.</a:t>
            </a:r>
          </a:p>
          <a:p>
            <a:r>
              <a:rPr lang="en-US" dirty="0"/>
              <a:t>If you’re bringing your sample in a 15mL tube, please use FALCON brand only.  Otherwise, we may need to transfer your sample to another tube.</a:t>
            </a:r>
          </a:p>
        </p:txBody>
      </p:sp>
      <p:sp>
        <p:nvSpPr>
          <p:cNvPr id="7" name="Slide Number Placeholder 6">
            <a:extLst>
              <a:ext uri="{FF2B5EF4-FFF2-40B4-BE49-F238E27FC236}">
                <a16:creationId xmlns:a16="http://schemas.microsoft.com/office/drawing/2014/main" id="{7DBC90F3-365E-D996-5EE4-59274A922B74}"/>
              </a:ext>
            </a:extLst>
          </p:cNvPr>
          <p:cNvSpPr>
            <a:spLocks noGrp="1"/>
          </p:cNvSpPr>
          <p:nvPr>
            <p:ph type="sldNum" sz="quarter" idx="12"/>
          </p:nvPr>
        </p:nvSpPr>
        <p:spPr/>
        <p:txBody>
          <a:bodyPr/>
          <a:lstStyle/>
          <a:p>
            <a:fld id="{DBA1C880-89B4-4E65-BD6E-95BF8BC81B88}" type="slidenum">
              <a:rPr lang="en-US" smtClean="0"/>
              <a:t>32</a:t>
            </a:fld>
            <a:endParaRPr lang="en-US"/>
          </a:p>
        </p:txBody>
      </p:sp>
    </p:spTree>
    <p:extLst>
      <p:ext uri="{BB962C8B-B14F-4D97-AF65-F5344CB8AC3E}">
        <p14:creationId xmlns:p14="http://schemas.microsoft.com/office/powerpoint/2010/main" val="85579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8DA0-BA38-D107-C312-113314443662}"/>
              </a:ext>
            </a:extLst>
          </p:cNvPr>
          <p:cNvSpPr>
            <a:spLocks noGrp="1"/>
          </p:cNvSpPr>
          <p:nvPr>
            <p:ph type="title"/>
          </p:nvPr>
        </p:nvSpPr>
        <p:spPr/>
        <p:txBody>
          <a:bodyPr/>
          <a:lstStyle/>
          <a:p>
            <a:r>
              <a:rPr lang="en-US" dirty="0"/>
              <a:t>Why would I want to titrate my antibody?</a:t>
            </a:r>
          </a:p>
        </p:txBody>
      </p:sp>
      <p:sp>
        <p:nvSpPr>
          <p:cNvPr id="4" name="Content Placeholder 3">
            <a:extLst>
              <a:ext uri="{FF2B5EF4-FFF2-40B4-BE49-F238E27FC236}">
                <a16:creationId xmlns:a16="http://schemas.microsoft.com/office/drawing/2014/main" id="{C3FE91CC-FF82-E9CD-0EA7-CA5DAF2EC5DC}"/>
              </a:ext>
            </a:extLst>
          </p:cNvPr>
          <p:cNvSpPr>
            <a:spLocks noGrp="1"/>
          </p:cNvSpPr>
          <p:nvPr>
            <p:ph sz="half" idx="2"/>
          </p:nvPr>
        </p:nvSpPr>
        <p:spPr>
          <a:xfrm>
            <a:off x="514350" y="1567797"/>
            <a:ext cx="11464290" cy="1238903"/>
          </a:xfrm>
        </p:spPr>
        <p:txBody>
          <a:bodyPr numCol="2">
            <a:noAutofit/>
          </a:bodyPr>
          <a:lstStyle/>
          <a:p>
            <a:r>
              <a:rPr lang="en-US" dirty="0"/>
              <a:t>Get the best possible resolution.</a:t>
            </a:r>
          </a:p>
          <a:p>
            <a:r>
              <a:rPr lang="en-US" dirty="0"/>
              <a:t>Antibodies are expensive, you might not need as much as you think.</a:t>
            </a:r>
          </a:p>
          <a:p>
            <a:r>
              <a:rPr lang="en-US" dirty="0"/>
              <a:t>Too much antibody leads to non-specific staining and WORSE resolution.</a:t>
            </a:r>
          </a:p>
          <a:p>
            <a:r>
              <a:rPr lang="en-US" dirty="0"/>
              <a:t>Can test on an analyzer well before the sort.</a:t>
            </a:r>
          </a:p>
        </p:txBody>
      </p:sp>
      <p:sp>
        <p:nvSpPr>
          <p:cNvPr id="7" name="Slide Number Placeholder 6">
            <a:extLst>
              <a:ext uri="{FF2B5EF4-FFF2-40B4-BE49-F238E27FC236}">
                <a16:creationId xmlns:a16="http://schemas.microsoft.com/office/drawing/2014/main" id="{E125C26D-3750-1034-5281-5502D8AFD585}"/>
              </a:ext>
            </a:extLst>
          </p:cNvPr>
          <p:cNvSpPr>
            <a:spLocks noGrp="1"/>
          </p:cNvSpPr>
          <p:nvPr>
            <p:ph type="sldNum" sz="quarter" idx="12"/>
          </p:nvPr>
        </p:nvSpPr>
        <p:spPr/>
        <p:txBody>
          <a:bodyPr/>
          <a:lstStyle/>
          <a:p>
            <a:fld id="{DBA1C880-89B4-4E65-BD6E-95BF8BC81B88}" type="slidenum">
              <a:rPr lang="en-US" smtClean="0"/>
              <a:t>33</a:t>
            </a:fld>
            <a:endParaRPr lang="en-US"/>
          </a:p>
        </p:txBody>
      </p:sp>
      <p:pic>
        <p:nvPicPr>
          <p:cNvPr id="12" name="Content Placeholder 11" descr="A graph of a number of bars&#10;&#10;Description automatically generated with medium confidence">
            <a:extLst>
              <a:ext uri="{FF2B5EF4-FFF2-40B4-BE49-F238E27FC236}">
                <a16:creationId xmlns:a16="http://schemas.microsoft.com/office/drawing/2014/main" id="{1BE661D8-CE1C-8CD5-FAE4-3F2082CD6F74}"/>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4488"/>
          <a:stretch/>
        </p:blipFill>
        <p:spPr>
          <a:xfrm>
            <a:off x="98557" y="2914650"/>
            <a:ext cx="12002699" cy="3511296"/>
          </a:xfrm>
        </p:spPr>
      </p:pic>
      <p:sp>
        <p:nvSpPr>
          <p:cNvPr id="13" name="TextBox 12">
            <a:extLst>
              <a:ext uri="{FF2B5EF4-FFF2-40B4-BE49-F238E27FC236}">
                <a16:creationId xmlns:a16="http://schemas.microsoft.com/office/drawing/2014/main" id="{735C3991-4C07-8EB2-120D-FF6EC2E87C45}"/>
              </a:ext>
            </a:extLst>
          </p:cNvPr>
          <p:cNvSpPr txBox="1"/>
          <p:nvPr/>
        </p:nvSpPr>
        <p:spPr>
          <a:xfrm>
            <a:off x="98557" y="6441678"/>
            <a:ext cx="8434745" cy="369332"/>
          </a:xfrm>
          <a:prstGeom prst="rect">
            <a:avLst/>
          </a:prstGeom>
          <a:noFill/>
        </p:spPr>
        <p:txBody>
          <a:bodyPr wrap="none" rtlCol="0">
            <a:spAutoFit/>
          </a:bodyPr>
          <a:lstStyle/>
          <a:p>
            <a:r>
              <a:rPr lang="en-US" dirty="0">
                <a:hlinkClick r:id="rId4"/>
              </a:rPr>
              <a:t>https://</a:t>
            </a:r>
            <a:r>
              <a:rPr lang="en-US" dirty="0" err="1">
                <a:hlinkClick r:id="rId4"/>
              </a:rPr>
              <a:t>wi.mit.edu</a:t>
            </a:r>
            <a:r>
              <a:rPr lang="en-US" dirty="0">
                <a:hlinkClick r:id="rId4"/>
              </a:rPr>
              <a:t>/sites/default/files/2021-05/20200420_Post-it_Titration_Final.pdf</a:t>
            </a:r>
            <a:endParaRPr lang="en-US" dirty="0"/>
          </a:p>
        </p:txBody>
      </p:sp>
      <p:sp>
        <p:nvSpPr>
          <p:cNvPr id="14" name="TextBox 13">
            <a:extLst>
              <a:ext uri="{FF2B5EF4-FFF2-40B4-BE49-F238E27FC236}">
                <a16:creationId xmlns:a16="http://schemas.microsoft.com/office/drawing/2014/main" id="{BE0DFA0D-E7FE-9274-C2C3-BA107D2CA8B3}"/>
              </a:ext>
            </a:extLst>
          </p:cNvPr>
          <p:cNvSpPr txBox="1"/>
          <p:nvPr/>
        </p:nvSpPr>
        <p:spPr>
          <a:xfrm>
            <a:off x="8992807" y="4347540"/>
            <a:ext cx="312906" cy="369332"/>
          </a:xfrm>
          <a:prstGeom prst="rect">
            <a:avLst/>
          </a:prstGeom>
          <a:noFill/>
        </p:spPr>
        <p:txBody>
          <a:bodyPr wrap="none" rtlCol="0">
            <a:spAutoFit/>
          </a:bodyPr>
          <a:lstStyle/>
          <a:p>
            <a:r>
              <a:rPr lang="en-US" dirty="0"/>
              <a:t>5</a:t>
            </a:r>
          </a:p>
        </p:txBody>
      </p:sp>
      <p:sp>
        <p:nvSpPr>
          <p:cNvPr id="15" name="TextBox 14">
            <a:extLst>
              <a:ext uri="{FF2B5EF4-FFF2-40B4-BE49-F238E27FC236}">
                <a16:creationId xmlns:a16="http://schemas.microsoft.com/office/drawing/2014/main" id="{4170D87B-31F8-F008-0410-C8834B57BBBA}"/>
              </a:ext>
            </a:extLst>
          </p:cNvPr>
          <p:cNvSpPr txBox="1"/>
          <p:nvPr/>
        </p:nvSpPr>
        <p:spPr>
          <a:xfrm>
            <a:off x="10025380" y="3785869"/>
            <a:ext cx="312906" cy="369332"/>
          </a:xfrm>
          <a:prstGeom prst="rect">
            <a:avLst/>
          </a:prstGeom>
          <a:noFill/>
        </p:spPr>
        <p:txBody>
          <a:bodyPr wrap="none" rtlCol="0">
            <a:spAutoFit/>
          </a:bodyPr>
          <a:lstStyle/>
          <a:p>
            <a:r>
              <a:rPr lang="en-US" dirty="0"/>
              <a:t>2</a:t>
            </a:r>
          </a:p>
        </p:txBody>
      </p:sp>
      <p:sp>
        <p:nvSpPr>
          <p:cNvPr id="16" name="TextBox 15">
            <a:extLst>
              <a:ext uri="{FF2B5EF4-FFF2-40B4-BE49-F238E27FC236}">
                <a16:creationId xmlns:a16="http://schemas.microsoft.com/office/drawing/2014/main" id="{2D7FAEAF-19B9-B2EF-2866-4A607CB3119F}"/>
              </a:ext>
            </a:extLst>
          </p:cNvPr>
          <p:cNvSpPr txBox="1"/>
          <p:nvPr/>
        </p:nvSpPr>
        <p:spPr>
          <a:xfrm>
            <a:off x="9305713" y="3709669"/>
            <a:ext cx="312906" cy="369332"/>
          </a:xfrm>
          <a:prstGeom prst="rect">
            <a:avLst/>
          </a:prstGeom>
          <a:noFill/>
        </p:spPr>
        <p:txBody>
          <a:bodyPr wrap="none" rtlCol="0">
            <a:spAutoFit/>
          </a:bodyPr>
          <a:lstStyle/>
          <a:p>
            <a:r>
              <a:rPr lang="en-US" dirty="0"/>
              <a:t>3</a:t>
            </a:r>
          </a:p>
        </p:txBody>
      </p:sp>
      <p:sp>
        <p:nvSpPr>
          <p:cNvPr id="17" name="TextBox 16">
            <a:extLst>
              <a:ext uri="{FF2B5EF4-FFF2-40B4-BE49-F238E27FC236}">
                <a16:creationId xmlns:a16="http://schemas.microsoft.com/office/drawing/2014/main" id="{70174E69-1CA0-6767-8115-2B1037C04C74}"/>
              </a:ext>
            </a:extLst>
          </p:cNvPr>
          <p:cNvSpPr txBox="1"/>
          <p:nvPr/>
        </p:nvSpPr>
        <p:spPr>
          <a:xfrm>
            <a:off x="11600180" y="4514003"/>
            <a:ext cx="312906" cy="369332"/>
          </a:xfrm>
          <a:prstGeom prst="rect">
            <a:avLst/>
          </a:prstGeom>
          <a:noFill/>
        </p:spPr>
        <p:txBody>
          <a:bodyPr wrap="none" rtlCol="0">
            <a:spAutoFit/>
          </a:bodyPr>
          <a:lstStyle/>
          <a:p>
            <a:r>
              <a:rPr lang="en-US" dirty="0"/>
              <a:t>1</a:t>
            </a:r>
          </a:p>
        </p:txBody>
      </p:sp>
      <p:sp>
        <p:nvSpPr>
          <p:cNvPr id="18" name="TextBox 17">
            <a:extLst>
              <a:ext uri="{FF2B5EF4-FFF2-40B4-BE49-F238E27FC236}">
                <a16:creationId xmlns:a16="http://schemas.microsoft.com/office/drawing/2014/main" id="{ADC43B86-41BE-027A-5496-A31440A3420F}"/>
              </a:ext>
            </a:extLst>
          </p:cNvPr>
          <p:cNvSpPr txBox="1"/>
          <p:nvPr/>
        </p:nvSpPr>
        <p:spPr>
          <a:xfrm>
            <a:off x="8885513" y="4645964"/>
            <a:ext cx="312906" cy="369332"/>
          </a:xfrm>
          <a:prstGeom prst="rect">
            <a:avLst/>
          </a:prstGeom>
          <a:noFill/>
        </p:spPr>
        <p:txBody>
          <a:bodyPr wrap="none" rtlCol="0">
            <a:spAutoFit/>
          </a:bodyPr>
          <a:lstStyle/>
          <a:p>
            <a:r>
              <a:rPr lang="en-US" dirty="0"/>
              <a:t>6</a:t>
            </a:r>
          </a:p>
        </p:txBody>
      </p:sp>
      <p:sp>
        <p:nvSpPr>
          <p:cNvPr id="19" name="TextBox 18">
            <a:extLst>
              <a:ext uri="{FF2B5EF4-FFF2-40B4-BE49-F238E27FC236}">
                <a16:creationId xmlns:a16="http://schemas.microsoft.com/office/drawing/2014/main" id="{BFB3F6FB-EE6C-D9FF-4093-D69CF698270A}"/>
              </a:ext>
            </a:extLst>
          </p:cNvPr>
          <p:cNvSpPr txBox="1"/>
          <p:nvPr/>
        </p:nvSpPr>
        <p:spPr>
          <a:xfrm>
            <a:off x="8795335" y="5026170"/>
            <a:ext cx="312906" cy="369332"/>
          </a:xfrm>
          <a:prstGeom prst="rect">
            <a:avLst/>
          </a:prstGeom>
          <a:noFill/>
        </p:spPr>
        <p:txBody>
          <a:bodyPr wrap="none" rtlCol="0">
            <a:spAutoFit/>
          </a:bodyPr>
          <a:lstStyle/>
          <a:p>
            <a:r>
              <a:rPr lang="en-US" dirty="0"/>
              <a:t>7</a:t>
            </a:r>
          </a:p>
        </p:txBody>
      </p:sp>
      <p:sp>
        <p:nvSpPr>
          <p:cNvPr id="20" name="TextBox 19">
            <a:extLst>
              <a:ext uri="{FF2B5EF4-FFF2-40B4-BE49-F238E27FC236}">
                <a16:creationId xmlns:a16="http://schemas.microsoft.com/office/drawing/2014/main" id="{BE0ADEB7-10DB-3E19-0133-C67125AAA11F}"/>
              </a:ext>
            </a:extLst>
          </p:cNvPr>
          <p:cNvSpPr txBox="1"/>
          <p:nvPr/>
        </p:nvSpPr>
        <p:spPr>
          <a:xfrm>
            <a:off x="8830409" y="3878077"/>
            <a:ext cx="312906" cy="369332"/>
          </a:xfrm>
          <a:prstGeom prst="rect">
            <a:avLst/>
          </a:prstGeom>
          <a:noFill/>
        </p:spPr>
        <p:txBody>
          <a:bodyPr wrap="none" rtlCol="0">
            <a:spAutoFit/>
          </a:bodyPr>
          <a:lstStyle/>
          <a:p>
            <a:r>
              <a:rPr lang="en-US" dirty="0"/>
              <a:t>4</a:t>
            </a:r>
          </a:p>
        </p:txBody>
      </p:sp>
      <p:sp>
        <p:nvSpPr>
          <p:cNvPr id="21" name="Oval 20">
            <a:extLst>
              <a:ext uri="{FF2B5EF4-FFF2-40B4-BE49-F238E27FC236}">
                <a16:creationId xmlns:a16="http://schemas.microsoft.com/office/drawing/2014/main" id="{31515426-B66B-21C7-7DBA-7FE1A47F8175}"/>
              </a:ext>
            </a:extLst>
          </p:cNvPr>
          <p:cNvSpPr/>
          <p:nvPr/>
        </p:nvSpPr>
        <p:spPr>
          <a:xfrm>
            <a:off x="9198419" y="3709669"/>
            <a:ext cx="531735" cy="63787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79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AE4738-EF05-AF13-ED8B-6268AB5CEC10}"/>
              </a:ext>
            </a:extLst>
          </p:cNvPr>
          <p:cNvSpPr/>
          <p:nvPr/>
        </p:nvSpPr>
        <p:spPr>
          <a:xfrm>
            <a:off x="7291723" y="1470454"/>
            <a:ext cx="530104" cy="5335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C8DA0-BA38-D107-C312-113314443662}"/>
              </a:ext>
            </a:extLst>
          </p:cNvPr>
          <p:cNvSpPr>
            <a:spLocks noGrp="1"/>
          </p:cNvSpPr>
          <p:nvPr>
            <p:ph type="title"/>
          </p:nvPr>
        </p:nvSpPr>
        <p:spPr/>
        <p:txBody>
          <a:bodyPr>
            <a:normAutofit fontScale="90000"/>
          </a:bodyPr>
          <a:lstStyle/>
          <a:p>
            <a:r>
              <a:rPr lang="en-US" dirty="0"/>
              <a:t>I already told you!  </a:t>
            </a:r>
            <a:br>
              <a:rPr lang="en-US" dirty="0"/>
            </a:br>
            <a:r>
              <a:rPr lang="en-US" dirty="0"/>
              <a:t>My panel is using CD3, green, and CD8-blue…</a:t>
            </a:r>
          </a:p>
        </p:txBody>
      </p:sp>
      <p:sp>
        <p:nvSpPr>
          <p:cNvPr id="4" name="Content Placeholder 3">
            <a:extLst>
              <a:ext uri="{FF2B5EF4-FFF2-40B4-BE49-F238E27FC236}">
                <a16:creationId xmlns:a16="http://schemas.microsoft.com/office/drawing/2014/main" id="{C3FE91CC-FF82-E9CD-0EA7-CA5DAF2EC5DC}"/>
              </a:ext>
            </a:extLst>
          </p:cNvPr>
          <p:cNvSpPr>
            <a:spLocks noGrp="1"/>
          </p:cNvSpPr>
          <p:nvPr>
            <p:ph sz="half" idx="2"/>
          </p:nvPr>
        </p:nvSpPr>
        <p:spPr>
          <a:xfrm>
            <a:off x="404949" y="1567797"/>
            <a:ext cx="6590211" cy="4963813"/>
          </a:xfrm>
        </p:spPr>
        <p:txBody>
          <a:bodyPr>
            <a:normAutofit/>
          </a:bodyPr>
          <a:lstStyle/>
          <a:p>
            <a:pPr marL="0" indent="0">
              <a:buNone/>
            </a:pPr>
            <a:r>
              <a:rPr lang="en-US" dirty="0"/>
              <a:t>Not to be too pedantic, but…</a:t>
            </a:r>
          </a:p>
          <a:p>
            <a:r>
              <a:rPr lang="en-US" dirty="0"/>
              <a:t>CD3 is a cell marker, not a color.</a:t>
            </a:r>
          </a:p>
          <a:p>
            <a:r>
              <a:rPr lang="en-US" dirty="0"/>
              <a:t>There are entire FAMILIES of different colored markers descending from a green fluorescent protein, whose structure was solved in 1992.  Also true for other common fluorophores. </a:t>
            </a:r>
          </a:p>
          <a:p>
            <a:r>
              <a:rPr lang="en-US" dirty="0"/>
              <a:t>When we know which SPECIFIC fluorophore (or fluorochrome or fluorescent protein) that your panel is using for each marker, we can set the machines up correctly for you before you get here.</a:t>
            </a:r>
          </a:p>
          <a:p>
            <a:r>
              <a:rPr lang="en-US" dirty="0"/>
              <a:t>Fluorochrome specificity is 10,000 times more important for spectral sorting on the </a:t>
            </a:r>
            <a:r>
              <a:rPr lang="en-US" dirty="0" err="1"/>
              <a:t>Cytek</a:t>
            </a:r>
            <a:r>
              <a:rPr lang="en-US" dirty="0"/>
              <a:t> Aurora CS.</a:t>
            </a:r>
          </a:p>
        </p:txBody>
      </p:sp>
      <p:sp>
        <p:nvSpPr>
          <p:cNvPr id="7" name="Slide Number Placeholder 6">
            <a:extLst>
              <a:ext uri="{FF2B5EF4-FFF2-40B4-BE49-F238E27FC236}">
                <a16:creationId xmlns:a16="http://schemas.microsoft.com/office/drawing/2014/main" id="{E125C26D-3750-1034-5281-5502D8AFD585}"/>
              </a:ext>
            </a:extLst>
          </p:cNvPr>
          <p:cNvSpPr>
            <a:spLocks noGrp="1"/>
          </p:cNvSpPr>
          <p:nvPr>
            <p:ph type="sldNum" sz="quarter" idx="12"/>
          </p:nvPr>
        </p:nvSpPr>
        <p:spPr/>
        <p:txBody>
          <a:bodyPr/>
          <a:lstStyle/>
          <a:p>
            <a:fld id="{DBA1C880-89B4-4E65-BD6E-95BF8BC81B88}" type="slidenum">
              <a:rPr lang="en-US" smtClean="0"/>
              <a:t>34</a:t>
            </a:fld>
            <a:endParaRPr lang="en-US"/>
          </a:p>
        </p:txBody>
      </p:sp>
      <p:sp>
        <p:nvSpPr>
          <p:cNvPr id="10" name="TextBox 9">
            <a:extLst>
              <a:ext uri="{FF2B5EF4-FFF2-40B4-BE49-F238E27FC236}">
                <a16:creationId xmlns:a16="http://schemas.microsoft.com/office/drawing/2014/main" id="{C27AB8D2-D53E-2C81-6009-ED58EAB27EB4}"/>
              </a:ext>
            </a:extLst>
          </p:cNvPr>
          <p:cNvSpPr txBox="1"/>
          <p:nvPr/>
        </p:nvSpPr>
        <p:spPr>
          <a:xfrm>
            <a:off x="102870" y="6436598"/>
            <a:ext cx="2309287" cy="369332"/>
          </a:xfrm>
          <a:prstGeom prst="rect">
            <a:avLst/>
          </a:prstGeom>
          <a:noFill/>
        </p:spPr>
        <p:txBody>
          <a:bodyPr wrap="none" rtlCol="0">
            <a:spAutoFit/>
          </a:bodyPr>
          <a:lstStyle/>
          <a:p>
            <a:r>
              <a:rPr lang="en-US" dirty="0"/>
              <a:t>Figure from </a:t>
            </a:r>
            <a:r>
              <a:rPr lang="en-US" dirty="0">
                <a:hlinkClick r:id="rId3"/>
              </a:rPr>
              <a:t>FP Base</a:t>
            </a:r>
            <a:endParaRPr lang="en-US" dirty="0"/>
          </a:p>
        </p:txBody>
      </p:sp>
      <p:pic>
        <p:nvPicPr>
          <p:cNvPr id="8" name="Content Placeholder 7">
            <a:extLst>
              <a:ext uri="{FF2B5EF4-FFF2-40B4-BE49-F238E27FC236}">
                <a16:creationId xmlns:a16="http://schemas.microsoft.com/office/drawing/2014/main" id="{F341FE97-6077-BDA8-1625-47CE8DD105E2}"/>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4" r="2332" b="10910"/>
          <a:stretch/>
        </p:blipFill>
        <p:spPr>
          <a:xfrm>
            <a:off x="7536279" y="1475655"/>
            <a:ext cx="4131846" cy="5330275"/>
          </a:xfrm>
        </p:spPr>
      </p:pic>
      <p:sp>
        <p:nvSpPr>
          <p:cNvPr id="3" name="Rounded Rectangle 2">
            <a:extLst>
              <a:ext uri="{FF2B5EF4-FFF2-40B4-BE49-F238E27FC236}">
                <a16:creationId xmlns:a16="http://schemas.microsoft.com/office/drawing/2014/main" id="{E35FA99E-4DA3-62D6-FFF4-6D2F31D0DDA2}"/>
              </a:ext>
            </a:extLst>
          </p:cNvPr>
          <p:cNvSpPr/>
          <p:nvPr/>
        </p:nvSpPr>
        <p:spPr>
          <a:xfrm>
            <a:off x="7293014" y="3983246"/>
            <a:ext cx="731520" cy="27432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GFP</a:t>
            </a:r>
          </a:p>
        </p:txBody>
      </p:sp>
      <p:sp>
        <p:nvSpPr>
          <p:cNvPr id="6" name="Rounded Rectangle 5">
            <a:extLst>
              <a:ext uri="{FF2B5EF4-FFF2-40B4-BE49-F238E27FC236}">
                <a16:creationId xmlns:a16="http://schemas.microsoft.com/office/drawing/2014/main" id="{3B481442-9B24-7AE0-58E6-89D2348EA14D}"/>
              </a:ext>
            </a:extLst>
          </p:cNvPr>
          <p:cNvSpPr/>
          <p:nvPr/>
        </p:nvSpPr>
        <p:spPr>
          <a:xfrm>
            <a:off x="9813471" y="5959226"/>
            <a:ext cx="1854654" cy="8467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(Fluorophores derived from GFP… so far.)</a:t>
            </a:r>
          </a:p>
        </p:txBody>
      </p:sp>
    </p:spTree>
    <p:extLst>
      <p:ext uri="{BB962C8B-B14F-4D97-AF65-F5344CB8AC3E}">
        <p14:creationId xmlns:p14="http://schemas.microsoft.com/office/powerpoint/2010/main" val="301762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8DA0-BA38-D107-C312-113314443662}"/>
              </a:ext>
            </a:extLst>
          </p:cNvPr>
          <p:cNvSpPr>
            <a:spLocks noGrp="1"/>
          </p:cNvSpPr>
          <p:nvPr>
            <p:ph type="title"/>
          </p:nvPr>
        </p:nvSpPr>
        <p:spPr/>
        <p:txBody>
          <a:bodyPr/>
          <a:lstStyle/>
          <a:p>
            <a:r>
              <a:rPr lang="en-US" dirty="0"/>
              <a:t>What is Weird about Brilliant Fluorophores?</a:t>
            </a:r>
          </a:p>
        </p:txBody>
      </p:sp>
      <p:sp>
        <p:nvSpPr>
          <p:cNvPr id="4" name="Content Placeholder 3">
            <a:extLst>
              <a:ext uri="{FF2B5EF4-FFF2-40B4-BE49-F238E27FC236}">
                <a16:creationId xmlns:a16="http://schemas.microsoft.com/office/drawing/2014/main" id="{C3FE91CC-FF82-E9CD-0EA7-CA5DAF2EC5DC}"/>
              </a:ext>
            </a:extLst>
          </p:cNvPr>
          <p:cNvSpPr>
            <a:spLocks noGrp="1"/>
          </p:cNvSpPr>
          <p:nvPr>
            <p:ph sz="half" idx="2"/>
          </p:nvPr>
        </p:nvSpPr>
        <p:spPr>
          <a:xfrm>
            <a:off x="491967" y="1567797"/>
            <a:ext cx="3965733" cy="4604403"/>
          </a:xfrm>
        </p:spPr>
        <p:txBody>
          <a:bodyPr>
            <a:normAutofit/>
          </a:bodyPr>
          <a:lstStyle/>
          <a:p>
            <a:pPr marL="0" indent="0">
              <a:buNone/>
            </a:pPr>
            <a:r>
              <a:rPr lang="en-US" dirty="0"/>
              <a:t>Brilliant UV, Brilliant Violet, Brilliant Blue, etc. are all polymer dyes.  </a:t>
            </a:r>
          </a:p>
          <a:p>
            <a:pPr marL="0" indent="0">
              <a:buNone/>
            </a:pPr>
            <a:r>
              <a:rPr lang="en-US" dirty="0"/>
              <a:t>When using more than one color from the Brilliant ___ family in your panel, be sure to add Brilliant Buffer to your staining mix so they don’t stick to each other.</a:t>
            </a:r>
          </a:p>
        </p:txBody>
      </p:sp>
      <p:sp>
        <p:nvSpPr>
          <p:cNvPr id="7" name="Slide Number Placeholder 6">
            <a:extLst>
              <a:ext uri="{FF2B5EF4-FFF2-40B4-BE49-F238E27FC236}">
                <a16:creationId xmlns:a16="http://schemas.microsoft.com/office/drawing/2014/main" id="{E125C26D-3750-1034-5281-5502D8AFD585}"/>
              </a:ext>
            </a:extLst>
          </p:cNvPr>
          <p:cNvSpPr>
            <a:spLocks noGrp="1"/>
          </p:cNvSpPr>
          <p:nvPr>
            <p:ph type="sldNum" sz="quarter" idx="12"/>
          </p:nvPr>
        </p:nvSpPr>
        <p:spPr/>
        <p:txBody>
          <a:bodyPr/>
          <a:lstStyle/>
          <a:p>
            <a:fld id="{DBA1C880-89B4-4E65-BD6E-95BF8BC81B88}" type="slidenum">
              <a:rPr lang="en-US" smtClean="0"/>
              <a:t>35</a:t>
            </a:fld>
            <a:endParaRPr lang="en-US"/>
          </a:p>
        </p:txBody>
      </p:sp>
      <p:sp>
        <p:nvSpPr>
          <p:cNvPr id="10" name="TextBox 9">
            <a:extLst>
              <a:ext uri="{FF2B5EF4-FFF2-40B4-BE49-F238E27FC236}">
                <a16:creationId xmlns:a16="http://schemas.microsoft.com/office/drawing/2014/main" id="{C27AB8D2-D53E-2C81-6009-ED58EAB27EB4}"/>
              </a:ext>
            </a:extLst>
          </p:cNvPr>
          <p:cNvSpPr txBox="1"/>
          <p:nvPr/>
        </p:nvSpPr>
        <p:spPr>
          <a:xfrm>
            <a:off x="102870" y="6436598"/>
            <a:ext cx="3044423" cy="369332"/>
          </a:xfrm>
          <a:prstGeom prst="rect">
            <a:avLst/>
          </a:prstGeom>
          <a:noFill/>
        </p:spPr>
        <p:txBody>
          <a:bodyPr wrap="none" rtlCol="0">
            <a:spAutoFit/>
          </a:bodyPr>
          <a:lstStyle/>
          <a:p>
            <a:r>
              <a:rPr lang="en-US" dirty="0"/>
              <a:t>Figure from </a:t>
            </a:r>
            <a:r>
              <a:rPr lang="en-US" dirty="0">
                <a:hlinkClick r:id="rId3"/>
              </a:rPr>
              <a:t>BD Biosciences</a:t>
            </a:r>
            <a:endParaRPr lang="en-US" dirty="0"/>
          </a:p>
        </p:txBody>
      </p:sp>
      <p:pic>
        <p:nvPicPr>
          <p:cNvPr id="6" name="Content Placeholder 7" descr="A group of images of a certain type of grain&#10;&#10;Description automatically generated with medium confidence">
            <a:extLst>
              <a:ext uri="{FF2B5EF4-FFF2-40B4-BE49-F238E27FC236}">
                <a16:creationId xmlns:a16="http://schemas.microsoft.com/office/drawing/2014/main" id="{C31DF7D7-A302-9CB5-CD90-6BF67F2A8726}"/>
              </a:ext>
            </a:extLst>
          </p:cNvPr>
          <p:cNvPicPr>
            <a:picLocks noGrp="1" noChangeAspect="1"/>
          </p:cNvPicPr>
          <p:nvPr>
            <p:ph sz="quarter" idx="4"/>
          </p:nvPr>
        </p:nvPicPr>
        <p:blipFill>
          <a:blip r:embed="rId4"/>
          <a:stretch>
            <a:fillRect/>
          </a:stretch>
        </p:blipFill>
        <p:spPr bwMode="auto">
          <a:xfrm>
            <a:off x="4625099" y="1567797"/>
            <a:ext cx="7200664" cy="516320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114E071-3289-E6E6-5566-23036AC74BA3}"/>
              </a:ext>
            </a:extLst>
          </p:cNvPr>
          <p:cNvSpPr/>
          <p:nvPr/>
        </p:nvSpPr>
        <p:spPr>
          <a:xfrm>
            <a:off x="4853354" y="2291862"/>
            <a:ext cx="1406769" cy="10785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Without</a:t>
            </a:r>
          </a:p>
          <a:p>
            <a:pPr algn="ctr"/>
            <a:r>
              <a:rPr lang="en-US" sz="1600" dirty="0">
                <a:solidFill>
                  <a:schemeClr val="tx1"/>
                </a:solidFill>
              </a:rPr>
              <a:t>Brilliant Buffer</a:t>
            </a:r>
          </a:p>
        </p:txBody>
      </p:sp>
      <p:sp>
        <p:nvSpPr>
          <p:cNvPr id="5" name="Rounded Rectangle 4">
            <a:extLst>
              <a:ext uri="{FF2B5EF4-FFF2-40B4-BE49-F238E27FC236}">
                <a16:creationId xmlns:a16="http://schemas.microsoft.com/office/drawing/2014/main" id="{07623185-C306-42DA-2EF2-A53A88C8FCFF}"/>
              </a:ext>
            </a:extLst>
          </p:cNvPr>
          <p:cNvSpPr/>
          <p:nvPr/>
        </p:nvSpPr>
        <p:spPr>
          <a:xfrm>
            <a:off x="4853353" y="4750941"/>
            <a:ext cx="1406769" cy="10785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With</a:t>
            </a:r>
          </a:p>
          <a:p>
            <a:pPr algn="ctr"/>
            <a:r>
              <a:rPr lang="en-US" sz="1600" dirty="0">
                <a:solidFill>
                  <a:schemeClr val="tx1"/>
                </a:solidFill>
              </a:rPr>
              <a:t>Brilliant Buffer</a:t>
            </a:r>
          </a:p>
        </p:txBody>
      </p:sp>
    </p:spTree>
    <p:extLst>
      <p:ext uri="{BB962C8B-B14F-4D97-AF65-F5344CB8AC3E}">
        <p14:creationId xmlns:p14="http://schemas.microsoft.com/office/powerpoint/2010/main" val="113765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0017-65AB-69EF-EED4-AFB4F9CF9D21}"/>
              </a:ext>
            </a:extLst>
          </p:cNvPr>
          <p:cNvSpPr>
            <a:spLocks noGrp="1"/>
          </p:cNvSpPr>
          <p:nvPr>
            <p:ph type="title"/>
          </p:nvPr>
        </p:nvSpPr>
        <p:spPr/>
        <p:txBody>
          <a:bodyPr/>
          <a:lstStyle/>
          <a:p>
            <a:r>
              <a:rPr lang="en-US" dirty="0"/>
              <a:t>Oops! </a:t>
            </a:r>
            <a:br>
              <a:rPr lang="en-US" dirty="0"/>
            </a:br>
            <a:r>
              <a:rPr lang="en-US" dirty="0"/>
              <a:t>My sample is too dilute</a:t>
            </a:r>
          </a:p>
        </p:txBody>
      </p:sp>
      <p:sp>
        <p:nvSpPr>
          <p:cNvPr id="6" name="Content Placeholder 5">
            <a:extLst>
              <a:ext uri="{FF2B5EF4-FFF2-40B4-BE49-F238E27FC236}">
                <a16:creationId xmlns:a16="http://schemas.microsoft.com/office/drawing/2014/main" id="{D4040B7C-4B7C-0497-69BE-407C50575B6F}"/>
              </a:ext>
            </a:extLst>
          </p:cNvPr>
          <p:cNvSpPr>
            <a:spLocks noGrp="1"/>
          </p:cNvSpPr>
          <p:nvPr>
            <p:ph sz="quarter" idx="4"/>
          </p:nvPr>
        </p:nvSpPr>
        <p:spPr>
          <a:xfrm>
            <a:off x="5287617" y="1710046"/>
            <a:ext cx="6789588" cy="4821563"/>
          </a:xfrm>
        </p:spPr>
        <p:txBody>
          <a:bodyPr>
            <a:normAutofit fontScale="92500" lnSpcReduction="20000"/>
          </a:bodyPr>
          <a:lstStyle/>
          <a:p>
            <a:pPr marL="0" indent="0">
              <a:buNone/>
            </a:pPr>
            <a:r>
              <a:rPr lang="en-US" dirty="0"/>
              <a:t>How to Remedy</a:t>
            </a:r>
          </a:p>
          <a:p>
            <a:r>
              <a:rPr lang="en-US" dirty="0"/>
              <a:t>If your sample is very dilute, we can run an aliquot of it while you take the rest back, spin it down, and resuspend it in the recommended (smaller) volume.</a:t>
            </a:r>
          </a:p>
          <a:p>
            <a:pPr lvl="1"/>
            <a:r>
              <a:rPr lang="en-US" dirty="0"/>
              <a:t>This process will require refiltering after you resuspend the pellet.</a:t>
            </a:r>
          </a:p>
          <a:p>
            <a:pPr lvl="1"/>
            <a:endParaRPr lang="en-US" dirty="0"/>
          </a:p>
          <a:p>
            <a:pPr marL="0" indent="0">
              <a:buNone/>
            </a:pPr>
            <a:r>
              <a:rPr lang="en-US" dirty="0"/>
              <a:t>Next Time</a:t>
            </a:r>
          </a:p>
          <a:p>
            <a:r>
              <a:rPr lang="en-US" dirty="0"/>
              <a:t>Resuspend in less volume.</a:t>
            </a:r>
          </a:p>
          <a:p>
            <a:pPr lvl="1"/>
            <a:r>
              <a:rPr lang="en-US" dirty="0"/>
              <a:t>20 million cells/mL is a good </a:t>
            </a:r>
            <a:r>
              <a:rPr lang="en-US" i="1" dirty="0"/>
              <a:t>starting</a:t>
            </a:r>
            <a:r>
              <a:rPr lang="en-US" dirty="0"/>
              <a:t> point.</a:t>
            </a:r>
          </a:p>
          <a:p>
            <a:pPr lvl="1"/>
            <a:r>
              <a:rPr lang="en-US" dirty="0"/>
              <a:t>Diluting a sample with sterile sheath (PBS) is quick and easy to do at the machine…. Or you can bring your favorite buffer for this purpose.</a:t>
            </a:r>
          </a:p>
        </p:txBody>
      </p:sp>
      <p:sp>
        <p:nvSpPr>
          <p:cNvPr id="10" name="Content Placeholder 9">
            <a:extLst>
              <a:ext uri="{FF2B5EF4-FFF2-40B4-BE49-F238E27FC236}">
                <a16:creationId xmlns:a16="http://schemas.microsoft.com/office/drawing/2014/main" id="{E8B4AF02-CC79-0D50-68AC-70AD1D88495B}"/>
              </a:ext>
            </a:extLst>
          </p:cNvPr>
          <p:cNvSpPr>
            <a:spLocks noGrp="1"/>
          </p:cNvSpPr>
          <p:nvPr>
            <p:ph sz="half" idx="2"/>
          </p:nvPr>
        </p:nvSpPr>
        <p:spPr>
          <a:xfrm>
            <a:off x="389115" y="1710047"/>
            <a:ext cx="4783707" cy="4726379"/>
          </a:xfrm>
        </p:spPr>
        <p:txBody>
          <a:bodyPr>
            <a:normAutofit fontScale="92500" lnSpcReduction="20000"/>
          </a:bodyPr>
          <a:lstStyle/>
          <a:p>
            <a:pPr marL="0" indent="0">
              <a:buNone/>
            </a:pPr>
            <a:r>
              <a:rPr lang="en-US" dirty="0"/>
              <a:t>Problem:</a:t>
            </a:r>
          </a:p>
          <a:p>
            <a:r>
              <a:rPr lang="en-US" dirty="0"/>
              <a:t>Your sample will take longer than necessary to sort.  Which means:</a:t>
            </a:r>
          </a:p>
          <a:p>
            <a:pPr lvl="1"/>
            <a:r>
              <a:rPr lang="en-US" dirty="0"/>
              <a:t>We may not be able to finish your sample in the time you booked.</a:t>
            </a:r>
          </a:p>
          <a:p>
            <a:pPr lvl="1"/>
            <a:r>
              <a:rPr lang="en-US" dirty="0"/>
              <a:t>Your cells are away from ideal culturing or assay conditions for longer than necessary (i.e., they’re changing and dying).</a:t>
            </a:r>
          </a:p>
        </p:txBody>
      </p:sp>
      <p:sp>
        <p:nvSpPr>
          <p:cNvPr id="3" name="Slide Number Placeholder 2">
            <a:extLst>
              <a:ext uri="{FF2B5EF4-FFF2-40B4-BE49-F238E27FC236}">
                <a16:creationId xmlns:a16="http://schemas.microsoft.com/office/drawing/2014/main" id="{82CBFF4F-08F8-7F01-3923-2E221FDD732A}"/>
              </a:ext>
            </a:extLst>
          </p:cNvPr>
          <p:cNvSpPr>
            <a:spLocks noGrp="1"/>
          </p:cNvSpPr>
          <p:nvPr>
            <p:ph type="sldNum" sz="quarter" idx="12"/>
          </p:nvPr>
        </p:nvSpPr>
        <p:spPr/>
        <p:txBody>
          <a:bodyPr/>
          <a:lstStyle/>
          <a:p>
            <a:fld id="{DBA1C880-89B4-4E65-BD6E-95BF8BC81B88}" type="slidenum">
              <a:rPr lang="en-US" smtClean="0"/>
              <a:t>36</a:t>
            </a:fld>
            <a:endParaRPr lang="en-US"/>
          </a:p>
        </p:txBody>
      </p:sp>
    </p:spTree>
    <p:extLst>
      <p:ext uri="{BB962C8B-B14F-4D97-AF65-F5344CB8AC3E}">
        <p14:creationId xmlns:p14="http://schemas.microsoft.com/office/powerpoint/2010/main" val="199699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6E6EE-2C62-5C1C-8BFD-7F1A90387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3F308-FDD4-11AC-C402-91627B137A88}"/>
              </a:ext>
            </a:extLst>
          </p:cNvPr>
          <p:cNvSpPr>
            <a:spLocks noGrp="1"/>
          </p:cNvSpPr>
          <p:nvPr>
            <p:ph type="title"/>
          </p:nvPr>
        </p:nvSpPr>
        <p:spPr/>
        <p:txBody>
          <a:bodyPr/>
          <a:lstStyle/>
          <a:p>
            <a:r>
              <a:rPr lang="en-US" dirty="0"/>
              <a:t>Oops! </a:t>
            </a:r>
            <a:br>
              <a:rPr lang="en-US" dirty="0"/>
            </a:br>
            <a:r>
              <a:rPr lang="en-US" dirty="0"/>
              <a:t>Desired Cell Population is too Rare</a:t>
            </a:r>
          </a:p>
        </p:txBody>
      </p:sp>
      <p:sp>
        <p:nvSpPr>
          <p:cNvPr id="10" name="Content Placeholder 9">
            <a:extLst>
              <a:ext uri="{FF2B5EF4-FFF2-40B4-BE49-F238E27FC236}">
                <a16:creationId xmlns:a16="http://schemas.microsoft.com/office/drawing/2014/main" id="{F1C05EA1-D3F2-AD5F-2D0F-71ECDC51E450}"/>
              </a:ext>
            </a:extLst>
          </p:cNvPr>
          <p:cNvSpPr>
            <a:spLocks noGrp="1"/>
          </p:cNvSpPr>
          <p:nvPr>
            <p:ph sz="half" idx="2"/>
          </p:nvPr>
        </p:nvSpPr>
        <p:spPr>
          <a:xfrm>
            <a:off x="389115" y="1710047"/>
            <a:ext cx="5861674" cy="4726379"/>
          </a:xfrm>
        </p:spPr>
        <p:txBody>
          <a:bodyPr>
            <a:normAutofit fontScale="92500" lnSpcReduction="10000"/>
          </a:bodyPr>
          <a:lstStyle/>
          <a:p>
            <a:pPr marL="0" indent="0">
              <a:buNone/>
            </a:pPr>
            <a:r>
              <a:rPr lang="en-US" dirty="0"/>
              <a:t>Problem:</a:t>
            </a:r>
          </a:p>
          <a:p>
            <a:r>
              <a:rPr lang="en-US" dirty="0"/>
              <a:t>1 cell in 1 000 000 events takes a long time to get through. </a:t>
            </a:r>
          </a:p>
          <a:p>
            <a:pPr lvl="1"/>
            <a:r>
              <a:rPr lang="en-US" dirty="0"/>
              <a:t>That’s at least 50 sec per cell at top speed, and you need us to collect how many cells???</a:t>
            </a:r>
          </a:p>
          <a:p>
            <a:pPr marL="0" indent="0">
              <a:buNone/>
            </a:pPr>
            <a:r>
              <a:rPr lang="en-US" dirty="0"/>
              <a:t>Two Ways to Remedy:</a:t>
            </a:r>
          </a:p>
          <a:p>
            <a:r>
              <a:rPr lang="en-US" dirty="0"/>
              <a:t>Pre-enrich your sample population with negative selection (use magnetic beads with antibodies to bind cells you DON’T want).</a:t>
            </a:r>
          </a:p>
          <a:p>
            <a:r>
              <a:rPr lang="en-US" dirty="0"/>
              <a:t>Remove debris via density media such as </a:t>
            </a:r>
            <a:r>
              <a:rPr lang="en-US" dirty="0" err="1"/>
              <a:t>Lympholyte</a:t>
            </a:r>
            <a:r>
              <a:rPr lang="en-US" dirty="0"/>
              <a:t>, </a:t>
            </a:r>
            <a:r>
              <a:rPr lang="en-US" dirty="0" err="1"/>
              <a:t>Lymphoprep</a:t>
            </a:r>
            <a:r>
              <a:rPr lang="en-US" dirty="0"/>
              <a:t>, </a:t>
            </a:r>
            <a:r>
              <a:rPr lang="en-US" dirty="0" err="1"/>
              <a:t>Percol</a:t>
            </a:r>
            <a:r>
              <a:rPr lang="en-US" dirty="0"/>
              <a:t>, </a:t>
            </a:r>
            <a:r>
              <a:rPr lang="en-US" dirty="0" err="1"/>
              <a:t>Ficol</a:t>
            </a:r>
            <a:r>
              <a:rPr lang="en-US" dirty="0"/>
              <a:t>, </a:t>
            </a:r>
            <a:r>
              <a:rPr lang="en-US" dirty="0" err="1"/>
              <a:t>etc</a:t>
            </a:r>
            <a:r>
              <a:rPr lang="en-US" dirty="0"/>
              <a:t>…  Works on homogenized tissue too, not just blood.</a:t>
            </a:r>
          </a:p>
        </p:txBody>
      </p:sp>
      <p:sp>
        <p:nvSpPr>
          <p:cNvPr id="3" name="Slide Number Placeholder 2">
            <a:extLst>
              <a:ext uri="{FF2B5EF4-FFF2-40B4-BE49-F238E27FC236}">
                <a16:creationId xmlns:a16="http://schemas.microsoft.com/office/drawing/2014/main" id="{738A0980-7640-F24F-EC2D-5FE3A9A266F9}"/>
              </a:ext>
            </a:extLst>
          </p:cNvPr>
          <p:cNvSpPr>
            <a:spLocks noGrp="1"/>
          </p:cNvSpPr>
          <p:nvPr>
            <p:ph type="sldNum" sz="quarter" idx="12"/>
          </p:nvPr>
        </p:nvSpPr>
        <p:spPr/>
        <p:txBody>
          <a:bodyPr/>
          <a:lstStyle/>
          <a:p>
            <a:fld id="{DBA1C880-89B4-4E65-BD6E-95BF8BC81B88}" type="slidenum">
              <a:rPr lang="en-US" smtClean="0"/>
              <a:t>37</a:t>
            </a:fld>
            <a:endParaRPr lang="en-US"/>
          </a:p>
        </p:txBody>
      </p:sp>
      <p:sp>
        <p:nvSpPr>
          <p:cNvPr id="9" name="TextBox 8">
            <a:extLst>
              <a:ext uri="{FF2B5EF4-FFF2-40B4-BE49-F238E27FC236}">
                <a16:creationId xmlns:a16="http://schemas.microsoft.com/office/drawing/2014/main" id="{1CDD7EE8-365F-B51B-71C9-BDE106FAB212}"/>
              </a:ext>
            </a:extLst>
          </p:cNvPr>
          <p:cNvSpPr txBox="1"/>
          <p:nvPr/>
        </p:nvSpPr>
        <p:spPr>
          <a:xfrm>
            <a:off x="0" y="6519446"/>
            <a:ext cx="4765920" cy="338554"/>
          </a:xfrm>
          <a:prstGeom prst="rect">
            <a:avLst/>
          </a:prstGeom>
          <a:noFill/>
        </p:spPr>
        <p:txBody>
          <a:bodyPr wrap="none" rtlCol="0">
            <a:spAutoFit/>
          </a:bodyPr>
          <a:lstStyle/>
          <a:p>
            <a:r>
              <a:rPr lang="en-US" sz="1600" dirty="0"/>
              <a:t>Figures from </a:t>
            </a:r>
            <a:r>
              <a:rPr lang="en-US" sz="1600" dirty="0">
                <a:hlinkClick r:id="rId3"/>
              </a:rPr>
              <a:t>Antibodies Online</a:t>
            </a:r>
            <a:r>
              <a:rPr lang="en-US" sz="1600" dirty="0"/>
              <a:t> and </a:t>
            </a:r>
            <a:r>
              <a:rPr lang="en-US" sz="1600" dirty="0">
                <a:hlinkClick r:id="rId4"/>
              </a:rPr>
              <a:t>Science Direct</a:t>
            </a:r>
            <a:endParaRPr lang="en-US" sz="1600" dirty="0"/>
          </a:p>
        </p:txBody>
      </p:sp>
      <p:pic>
        <p:nvPicPr>
          <p:cNvPr id="4" name="Picture 6">
            <a:extLst>
              <a:ext uri="{FF2B5EF4-FFF2-40B4-BE49-F238E27FC236}">
                <a16:creationId xmlns:a16="http://schemas.microsoft.com/office/drawing/2014/main" id="{3ECB9AE0-F7DC-C5D7-51E1-352302C17B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298"/>
          <a:stretch/>
        </p:blipFill>
        <p:spPr bwMode="auto">
          <a:xfrm>
            <a:off x="6614201" y="1567431"/>
            <a:ext cx="4078637" cy="2265708"/>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9C8BA70-0408-B27D-6D69-16B794BA1D17}"/>
              </a:ext>
            </a:extLst>
          </p:cNvPr>
          <p:cNvGrpSpPr/>
          <p:nvPr/>
        </p:nvGrpSpPr>
        <p:grpSpPr>
          <a:xfrm>
            <a:off x="11006282" y="2055652"/>
            <a:ext cx="487300" cy="1260985"/>
            <a:chOff x="11006282" y="2055652"/>
            <a:chExt cx="487300" cy="1260985"/>
          </a:xfrm>
        </p:grpSpPr>
        <p:sp>
          <p:nvSpPr>
            <p:cNvPr id="38" name="Freeform 37">
              <a:extLst>
                <a:ext uri="{FF2B5EF4-FFF2-40B4-BE49-F238E27FC236}">
                  <a16:creationId xmlns:a16="http://schemas.microsoft.com/office/drawing/2014/main" id="{82289886-5E4F-69B4-C7A1-16B2D0EF1579}"/>
                </a:ext>
              </a:extLst>
            </p:cNvPr>
            <p:cNvSpPr/>
            <p:nvPr/>
          </p:nvSpPr>
          <p:spPr>
            <a:xfrm>
              <a:off x="11069664" y="2324746"/>
              <a:ext cx="360336" cy="991891"/>
            </a:xfrm>
            <a:custGeom>
              <a:avLst/>
              <a:gdLst>
                <a:gd name="connsiteX0" fmla="*/ 0 w 360336"/>
                <a:gd name="connsiteY0" fmla="*/ 0 h 991891"/>
                <a:gd name="connsiteX1" fmla="*/ 0 w 360336"/>
                <a:gd name="connsiteY1" fmla="*/ 685800 h 991891"/>
                <a:gd name="connsiteX2" fmla="*/ 81366 w 360336"/>
                <a:gd name="connsiteY2" fmla="*/ 929898 h 991891"/>
                <a:gd name="connsiteX3" fmla="*/ 174356 w 360336"/>
                <a:gd name="connsiteY3" fmla="*/ 991891 h 991891"/>
                <a:gd name="connsiteX4" fmla="*/ 302217 w 360336"/>
                <a:gd name="connsiteY4" fmla="*/ 898901 h 991891"/>
                <a:gd name="connsiteX5" fmla="*/ 360336 w 360336"/>
                <a:gd name="connsiteY5" fmla="*/ 678051 h 991891"/>
                <a:gd name="connsiteX6" fmla="*/ 356461 w 360336"/>
                <a:gd name="connsiteY6" fmla="*/ 19373 h 991891"/>
                <a:gd name="connsiteX7" fmla="*/ 356461 w 360336"/>
                <a:gd name="connsiteY7" fmla="*/ 7749 h 991891"/>
                <a:gd name="connsiteX8" fmla="*/ 0 w 360336"/>
                <a:gd name="connsiteY8" fmla="*/ 0 h 99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36" h="991891">
                  <a:moveTo>
                    <a:pt x="0" y="0"/>
                  </a:moveTo>
                  <a:lnTo>
                    <a:pt x="0" y="685800"/>
                  </a:lnTo>
                  <a:lnTo>
                    <a:pt x="81366" y="929898"/>
                  </a:lnTo>
                  <a:lnTo>
                    <a:pt x="174356" y="991891"/>
                  </a:lnTo>
                  <a:lnTo>
                    <a:pt x="302217" y="898901"/>
                  </a:lnTo>
                  <a:lnTo>
                    <a:pt x="360336" y="678051"/>
                  </a:lnTo>
                  <a:cubicBezTo>
                    <a:pt x="359044" y="458492"/>
                    <a:pt x="357753" y="238932"/>
                    <a:pt x="356461" y="19373"/>
                  </a:cubicBezTo>
                  <a:lnTo>
                    <a:pt x="356461" y="7749"/>
                  </a:lnTo>
                  <a:lnTo>
                    <a:pt x="0" y="0"/>
                  </a:lnTo>
                  <a:close/>
                </a:path>
              </a:pathLst>
            </a:custGeom>
            <a:gradFill flip="none" rotWithShape="1">
              <a:gsLst>
                <a:gs pos="22000">
                  <a:srgbClr val="F3F7F9"/>
                </a:gs>
                <a:gs pos="72000">
                  <a:srgbClr val="C4EDFD"/>
                </a:gs>
              </a:gsLst>
              <a:path path="rect">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E75B9B2-6DD1-9465-5A12-68AC5FD8C999}"/>
                </a:ext>
              </a:extLst>
            </p:cNvPr>
            <p:cNvGrpSpPr/>
            <p:nvPr/>
          </p:nvGrpSpPr>
          <p:grpSpPr>
            <a:xfrm>
              <a:off x="11006282" y="2055652"/>
              <a:ext cx="487300" cy="1252114"/>
              <a:chOff x="9859158" y="2041105"/>
              <a:chExt cx="487300" cy="1252114"/>
            </a:xfrm>
          </p:grpSpPr>
          <p:cxnSp>
            <p:nvCxnSpPr>
              <p:cNvPr id="6" name="Straight Connector 5">
                <a:extLst>
                  <a:ext uri="{FF2B5EF4-FFF2-40B4-BE49-F238E27FC236}">
                    <a16:creationId xmlns:a16="http://schemas.microsoft.com/office/drawing/2014/main" id="{1A8D6882-1A6E-8541-3D44-737F2A086BDC}"/>
                  </a:ext>
                </a:extLst>
              </p:cNvPr>
              <p:cNvCxnSpPr>
                <a:cxnSpLocks/>
              </p:cNvCxnSpPr>
              <p:nvPr/>
            </p:nvCxnSpPr>
            <p:spPr>
              <a:xfrm flipH="1">
                <a:off x="9920653" y="2310549"/>
                <a:ext cx="3634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116F98-6F1F-D3B8-51F9-5E99FFB45F09}"/>
                  </a:ext>
                </a:extLst>
              </p:cNvPr>
              <p:cNvCxnSpPr>
                <a:cxnSpLocks/>
              </p:cNvCxnSpPr>
              <p:nvPr/>
            </p:nvCxnSpPr>
            <p:spPr>
              <a:xfrm>
                <a:off x="10284068" y="2310549"/>
                <a:ext cx="0" cy="6094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3F554F-95CE-1EBB-C84F-FEF0388AF52F}"/>
                  </a:ext>
                </a:extLst>
              </p:cNvPr>
              <p:cNvCxnSpPr>
                <a:cxnSpLocks/>
              </p:cNvCxnSpPr>
              <p:nvPr/>
            </p:nvCxnSpPr>
            <p:spPr>
              <a:xfrm>
                <a:off x="9920653" y="2310549"/>
                <a:ext cx="0" cy="6094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20B5DB8-C999-79ED-049E-EDAD312E49CA}"/>
                  </a:ext>
                </a:extLst>
              </p:cNvPr>
              <p:cNvCxnSpPr>
                <a:cxnSpLocks/>
              </p:cNvCxnSpPr>
              <p:nvPr/>
            </p:nvCxnSpPr>
            <p:spPr>
              <a:xfrm flipV="1">
                <a:off x="10284068" y="2103098"/>
                <a:ext cx="0" cy="2074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3F7BA48-22B8-D80B-98C9-1D2ABB4F5F1A}"/>
                  </a:ext>
                </a:extLst>
              </p:cNvPr>
              <p:cNvCxnSpPr>
                <a:cxnSpLocks/>
              </p:cNvCxnSpPr>
              <p:nvPr/>
            </p:nvCxnSpPr>
            <p:spPr>
              <a:xfrm flipV="1">
                <a:off x="9921547" y="2103098"/>
                <a:ext cx="0" cy="2074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99F6C5-5872-279C-1D9C-4EA21AD1331B}"/>
                  </a:ext>
                </a:extLst>
              </p:cNvPr>
              <p:cNvCxnSpPr>
                <a:cxnSpLocks/>
              </p:cNvCxnSpPr>
              <p:nvPr/>
            </p:nvCxnSpPr>
            <p:spPr>
              <a:xfrm flipH="1">
                <a:off x="10284068" y="2041105"/>
                <a:ext cx="62390" cy="69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2C3AA98-7294-4102-BA20-A3CE4CBEDDA0}"/>
                  </a:ext>
                </a:extLst>
              </p:cNvPr>
              <p:cNvCxnSpPr>
                <a:cxnSpLocks/>
              </p:cNvCxnSpPr>
              <p:nvPr/>
            </p:nvCxnSpPr>
            <p:spPr>
              <a:xfrm>
                <a:off x="9859158" y="2041105"/>
                <a:ext cx="61495" cy="69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80318D1F-3C15-3AF6-39FB-D3394F7DD596}"/>
                  </a:ext>
                </a:extLst>
              </p:cNvPr>
              <p:cNvSpPr/>
              <p:nvPr/>
            </p:nvSpPr>
            <p:spPr>
              <a:xfrm rot="10800000">
                <a:off x="9923207" y="2518000"/>
                <a:ext cx="359955" cy="775219"/>
              </a:xfrm>
              <a:prstGeom prst="arc">
                <a:avLst>
                  <a:gd name="adj1" fmla="val 10423450"/>
                  <a:gd name="adj2" fmla="val 58739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grpSp>
      <p:sp>
        <p:nvSpPr>
          <p:cNvPr id="40" name="Oval 39">
            <a:extLst>
              <a:ext uri="{FF2B5EF4-FFF2-40B4-BE49-F238E27FC236}">
                <a16:creationId xmlns:a16="http://schemas.microsoft.com/office/drawing/2014/main" id="{A0AAFEB6-1334-4701-CB07-DEEF94260A31}"/>
              </a:ext>
            </a:extLst>
          </p:cNvPr>
          <p:cNvSpPr/>
          <p:nvPr/>
        </p:nvSpPr>
        <p:spPr>
          <a:xfrm>
            <a:off x="11152626" y="2453940"/>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763B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0081FF1-FCD2-4843-4408-2860BD46843D}"/>
              </a:ext>
            </a:extLst>
          </p:cNvPr>
          <p:cNvSpPr/>
          <p:nvPr/>
        </p:nvSpPr>
        <p:spPr>
          <a:xfrm>
            <a:off x="11278540" y="2642173"/>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763B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E82A1D1-4E96-BC38-ABD5-3A40FF970936}"/>
              </a:ext>
            </a:extLst>
          </p:cNvPr>
          <p:cNvSpPr/>
          <p:nvPr/>
        </p:nvSpPr>
        <p:spPr>
          <a:xfrm>
            <a:off x="11262257" y="2509393"/>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B94C440-86D2-803D-8227-6C91C5769F14}"/>
              </a:ext>
            </a:extLst>
          </p:cNvPr>
          <p:cNvSpPr/>
          <p:nvPr/>
        </p:nvSpPr>
        <p:spPr>
          <a:xfrm>
            <a:off x="11147823" y="2847838"/>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763B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81081A6-A2E7-50E7-58B1-BDC6BF30548A}"/>
              </a:ext>
            </a:extLst>
          </p:cNvPr>
          <p:cNvSpPr/>
          <p:nvPr/>
        </p:nvSpPr>
        <p:spPr>
          <a:xfrm>
            <a:off x="11220428" y="3025402"/>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763B3C"/>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AA6C97E-CEB6-8795-856D-70C9548D8FBD}"/>
              </a:ext>
            </a:extLst>
          </p:cNvPr>
          <p:cNvSpPr/>
          <p:nvPr/>
        </p:nvSpPr>
        <p:spPr>
          <a:xfrm>
            <a:off x="11283251" y="2809912"/>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B089492-D7ED-2CFC-D96A-6F2FD9C19EBE}"/>
              </a:ext>
            </a:extLst>
          </p:cNvPr>
          <p:cNvSpPr/>
          <p:nvPr/>
        </p:nvSpPr>
        <p:spPr>
          <a:xfrm>
            <a:off x="11221083" y="3166584"/>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16D23D6-554B-07B9-E809-F190DD0BC5C9}"/>
              </a:ext>
            </a:extLst>
          </p:cNvPr>
          <p:cNvSpPr/>
          <p:nvPr/>
        </p:nvSpPr>
        <p:spPr>
          <a:xfrm>
            <a:off x="11168132" y="2718764"/>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5940213-CC0A-3D62-5241-4DC249F3B39F}"/>
              </a:ext>
            </a:extLst>
          </p:cNvPr>
          <p:cNvSpPr/>
          <p:nvPr/>
        </p:nvSpPr>
        <p:spPr>
          <a:xfrm>
            <a:off x="11317292" y="2959192"/>
            <a:ext cx="58112" cy="58112"/>
          </a:xfrm>
          <a:prstGeom prst="ellipse">
            <a:avLst/>
          </a:prstGeom>
          <a:gradFill flip="none" rotWithShape="1">
            <a:gsLst>
              <a:gs pos="0">
                <a:schemeClr val="bg1">
                  <a:tint val="93000"/>
                  <a:satMod val="150000"/>
                  <a:shade val="98000"/>
                  <a:lumMod val="102000"/>
                </a:schemeClr>
              </a:gs>
              <a:gs pos="3000">
                <a:schemeClr val="bg1">
                  <a:tint val="98000"/>
                  <a:satMod val="130000"/>
                  <a:shade val="90000"/>
                  <a:lumMod val="103000"/>
                </a:schemeClr>
              </a:gs>
              <a:gs pos="56000">
                <a:srgbClr val="252A96"/>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Turn Arrow 49">
            <a:extLst>
              <a:ext uri="{FF2B5EF4-FFF2-40B4-BE49-F238E27FC236}">
                <a16:creationId xmlns:a16="http://schemas.microsoft.com/office/drawing/2014/main" id="{01525CB1-3663-0149-E5FD-215C3B45AF96}"/>
              </a:ext>
            </a:extLst>
          </p:cNvPr>
          <p:cNvSpPr/>
          <p:nvPr/>
        </p:nvSpPr>
        <p:spPr>
          <a:xfrm>
            <a:off x="10147515" y="1601710"/>
            <a:ext cx="1189138" cy="345605"/>
          </a:xfrm>
          <a:prstGeom prst="uturnArrow">
            <a:avLst>
              <a:gd name="adj1" fmla="val 28363"/>
              <a:gd name="adj2" fmla="val 25000"/>
              <a:gd name="adj3" fmla="val 25000"/>
              <a:gd name="adj4" fmla="val 43750"/>
              <a:gd name="adj5" fmla="val 10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Content Placeholder 7">
            <a:extLst>
              <a:ext uri="{FF2B5EF4-FFF2-40B4-BE49-F238E27FC236}">
                <a16:creationId xmlns:a16="http://schemas.microsoft.com/office/drawing/2014/main" id="{C6D693A3-0B1B-BF69-28F4-0AD9E1F5FF7A}"/>
              </a:ext>
            </a:extLst>
          </p:cNvPr>
          <p:cNvPicPr>
            <a:picLocks noChangeAspect="1"/>
          </p:cNvPicPr>
          <p:nvPr/>
        </p:nvPicPr>
        <p:blipFill rotWithShape="1">
          <a:blip r:embed="rId6">
            <a:extLst>
              <a:ext uri="{28A0092B-C50C-407E-A947-70E740481C1C}">
                <a14:useLocalDpi xmlns:a14="http://schemas.microsoft.com/office/drawing/2010/main" val="0"/>
              </a:ext>
            </a:extLst>
          </a:blip>
          <a:srcRect l="4723" r="14822"/>
          <a:stretch/>
        </p:blipFill>
        <p:spPr>
          <a:xfrm>
            <a:off x="6614201" y="4011271"/>
            <a:ext cx="4078637" cy="2657499"/>
          </a:xfrm>
          <a:prstGeom prst="rect">
            <a:avLst/>
          </a:prstGeom>
        </p:spPr>
      </p:pic>
      <p:pic>
        <p:nvPicPr>
          <p:cNvPr id="8" name="Content Placeholder 7">
            <a:extLst>
              <a:ext uri="{FF2B5EF4-FFF2-40B4-BE49-F238E27FC236}">
                <a16:creationId xmlns:a16="http://schemas.microsoft.com/office/drawing/2014/main" id="{495879D8-F7A1-7CF6-3392-7F93756CBBB1}"/>
              </a:ext>
            </a:extLst>
          </p:cNvPr>
          <p:cNvPicPr>
            <a:picLocks noGrp="1" noChangeAspect="1"/>
          </p:cNvPicPr>
          <p:nvPr>
            <p:ph sz="quarter" idx="4"/>
          </p:nvPr>
        </p:nvPicPr>
        <p:blipFill rotWithShape="1">
          <a:blip r:embed="rId7">
            <a:extLst>
              <a:ext uri="{28A0092B-C50C-407E-A947-70E740481C1C}">
                <a14:useLocalDpi xmlns:a14="http://schemas.microsoft.com/office/drawing/2010/main" val="0"/>
              </a:ext>
            </a:extLst>
          </a:blip>
          <a:srcRect l="39434" t="21405" r="-1044" b="5310"/>
          <a:stretch/>
        </p:blipFill>
        <p:spPr>
          <a:xfrm>
            <a:off x="8337526" y="4144107"/>
            <a:ext cx="2396159" cy="2134030"/>
          </a:xfrm>
        </p:spPr>
      </p:pic>
      <p:sp>
        <p:nvSpPr>
          <p:cNvPr id="12" name="TextBox 11">
            <a:extLst>
              <a:ext uri="{FF2B5EF4-FFF2-40B4-BE49-F238E27FC236}">
                <a16:creationId xmlns:a16="http://schemas.microsoft.com/office/drawing/2014/main" id="{B502BB25-E275-9D4C-F84F-EC32B9DAD897}"/>
              </a:ext>
            </a:extLst>
          </p:cNvPr>
          <p:cNvSpPr txBox="1"/>
          <p:nvPr/>
        </p:nvSpPr>
        <p:spPr>
          <a:xfrm>
            <a:off x="6629994" y="4612992"/>
            <a:ext cx="988079" cy="461665"/>
          </a:xfrm>
          <a:prstGeom prst="rect">
            <a:avLst/>
          </a:prstGeom>
          <a:solidFill>
            <a:schemeClr val="bg1"/>
          </a:solidFill>
        </p:spPr>
        <p:txBody>
          <a:bodyPr wrap="square" rtlCol="0">
            <a:spAutoFit/>
          </a:bodyPr>
          <a:lstStyle/>
          <a:p>
            <a:r>
              <a:rPr lang="en-US" sz="1200" dirty="0"/>
              <a:t>Digested Tissue</a:t>
            </a:r>
          </a:p>
        </p:txBody>
      </p:sp>
      <p:sp>
        <p:nvSpPr>
          <p:cNvPr id="13" name="TextBox 12">
            <a:extLst>
              <a:ext uri="{FF2B5EF4-FFF2-40B4-BE49-F238E27FC236}">
                <a16:creationId xmlns:a16="http://schemas.microsoft.com/office/drawing/2014/main" id="{190A28E4-B9CC-7637-4A55-AEF1188A76BE}"/>
              </a:ext>
            </a:extLst>
          </p:cNvPr>
          <p:cNvSpPr txBox="1"/>
          <p:nvPr/>
        </p:nvSpPr>
        <p:spPr>
          <a:xfrm>
            <a:off x="6614201" y="5304523"/>
            <a:ext cx="1003872" cy="784830"/>
          </a:xfrm>
          <a:prstGeom prst="rect">
            <a:avLst/>
          </a:prstGeom>
          <a:solidFill>
            <a:schemeClr val="bg1"/>
          </a:solidFill>
        </p:spPr>
        <p:txBody>
          <a:bodyPr wrap="square" rtlCol="0">
            <a:spAutoFit/>
          </a:bodyPr>
          <a:lstStyle/>
          <a:p>
            <a:r>
              <a:rPr lang="en-US" sz="1200" dirty="0"/>
              <a:t>Density Media </a:t>
            </a:r>
            <a:br>
              <a:rPr lang="en-US" sz="1200" dirty="0"/>
            </a:br>
            <a:r>
              <a:rPr lang="en-US" sz="1050" dirty="0"/>
              <a:t>(</a:t>
            </a:r>
            <a:r>
              <a:rPr lang="en-US" sz="1050" dirty="0" err="1"/>
              <a:t>e.g</a:t>
            </a:r>
            <a:r>
              <a:rPr lang="en-US" sz="1050" dirty="0"/>
              <a:t>,. </a:t>
            </a:r>
            <a:r>
              <a:rPr lang="en-US" sz="1050" dirty="0" err="1"/>
              <a:t>Lympholyte</a:t>
            </a:r>
            <a:r>
              <a:rPr lang="en-US" sz="1050" dirty="0"/>
              <a:t>)</a:t>
            </a:r>
          </a:p>
        </p:txBody>
      </p:sp>
      <p:sp>
        <p:nvSpPr>
          <p:cNvPr id="14" name="TextBox 13">
            <a:extLst>
              <a:ext uri="{FF2B5EF4-FFF2-40B4-BE49-F238E27FC236}">
                <a16:creationId xmlns:a16="http://schemas.microsoft.com/office/drawing/2014/main" id="{5E7936AD-6D82-9518-174D-B14399801D5D}"/>
              </a:ext>
            </a:extLst>
          </p:cNvPr>
          <p:cNvSpPr txBox="1"/>
          <p:nvPr/>
        </p:nvSpPr>
        <p:spPr>
          <a:xfrm>
            <a:off x="10692838" y="3372159"/>
            <a:ext cx="1063307" cy="461665"/>
          </a:xfrm>
          <a:prstGeom prst="rect">
            <a:avLst/>
          </a:prstGeom>
          <a:solidFill>
            <a:schemeClr val="bg1"/>
          </a:solidFill>
        </p:spPr>
        <p:txBody>
          <a:bodyPr wrap="square" rtlCol="0">
            <a:spAutoFit/>
          </a:bodyPr>
          <a:lstStyle/>
          <a:p>
            <a:pPr algn="ctr"/>
            <a:r>
              <a:rPr lang="en-US" sz="1200" dirty="0"/>
              <a:t>Ready to Sort</a:t>
            </a:r>
          </a:p>
        </p:txBody>
      </p:sp>
    </p:spTree>
    <p:extLst>
      <p:ext uri="{BB962C8B-B14F-4D97-AF65-F5344CB8AC3E}">
        <p14:creationId xmlns:p14="http://schemas.microsoft.com/office/powerpoint/2010/main" val="248008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F878-4B67-F0BD-FE92-B8C8E7D870A6}"/>
              </a:ext>
            </a:extLst>
          </p:cNvPr>
          <p:cNvSpPr>
            <a:spLocks noGrp="1"/>
          </p:cNvSpPr>
          <p:nvPr>
            <p:ph type="title"/>
          </p:nvPr>
        </p:nvSpPr>
        <p:spPr/>
        <p:txBody>
          <a:bodyPr/>
          <a:lstStyle/>
          <a:p>
            <a:r>
              <a:rPr lang="en-US" dirty="0"/>
              <a:t>Why Use a Dump Channel?</a:t>
            </a:r>
          </a:p>
        </p:txBody>
      </p:sp>
      <p:sp>
        <p:nvSpPr>
          <p:cNvPr id="8" name="Content Placeholder 7">
            <a:extLst>
              <a:ext uri="{FF2B5EF4-FFF2-40B4-BE49-F238E27FC236}">
                <a16:creationId xmlns:a16="http://schemas.microsoft.com/office/drawing/2014/main" id="{A443313D-4F55-9F62-9393-FD69ED3BCED3}"/>
              </a:ext>
            </a:extLst>
          </p:cNvPr>
          <p:cNvSpPr>
            <a:spLocks noGrp="1"/>
          </p:cNvSpPr>
          <p:nvPr>
            <p:ph sz="half" idx="1"/>
          </p:nvPr>
        </p:nvSpPr>
        <p:spPr>
          <a:xfrm>
            <a:off x="702366" y="1479549"/>
            <a:ext cx="5221356" cy="4612490"/>
          </a:xfrm>
        </p:spPr>
        <p:txBody>
          <a:bodyPr numCol="1">
            <a:normAutofit/>
          </a:bodyPr>
          <a:lstStyle/>
          <a:p>
            <a:pPr marL="0" indent="0">
              <a:buNone/>
            </a:pPr>
            <a:r>
              <a:rPr lang="en-US" dirty="0"/>
              <a:t>You can’t go more that 8 gates deep on an Aria.</a:t>
            </a:r>
          </a:p>
          <a:p>
            <a:r>
              <a:rPr lang="en-US" dirty="0"/>
              <a:t>All Events = 0</a:t>
            </a:r>
            <a:r>
              <a:rPr lang="en-US" baseline="30000" dirty="0"/>
              <a:t>th</a:t>
            </a:r>
            <a:r>
              <a:rPr lang="en-US" dirty="0"/>
              <a:t> level.  </a:t>
            </a:r>
          </a:p>
          <a:p>
            <a:r>
              <a:rPr lang="en-US" dirty="0"/>
              <a:t>P8 will sort, P9 will not.</a:t>
            </a:r>
          </a:p>
          <a:p>
            <a:r>
              <a:rPr lang="en-US" dirty="0"/>
              <a:t>Get around this by using the Aurora CS, or by using a “Dump Channel”</a:t>
            </a:r>
          </a:p>
          <a:p>
            <a:pPr lvl="1"/>
            <a:r>
              <a:rPr lang="en-US" dirty="0"/>
              <a:t>Dump Channel – assign the markers you want to EXCLUDE (or dump) to the same color. </a:t>
            </a:r>
          </a:p>
        </p:txBody>
      </p:sp>
      <p:sp>
        <p:nvSpPr>
          <p:cNvPr id="7" name="Slide Number Placeholder 6">
            <a:extLst>
              <a:ext uri="{FF2B5EF4-FFF2-40B4-BE49-F238E27FC236}">
                <a16:creationId xmlns:a16="http://schemas.microsoft.com/office/drawing/2014/main" id="{7DBC90F3-365E-D996-5EE4-59274A922B74}"/>
              </a:ext>
            </a:extLst>
          </p:cNvPr>
          <p:cNvSpPr>
            <a:spLocks noGrp="1"/>
          </p:cNvSpPr>
          <p:nvPr>
            <p:ph type="sldNum" sz="quarter" idx="12"/>
          </p:nvPr>
        </p:nvSpPr>
        <p:spPr/>
        <p:txBody>
          <a:bodyPr/>
          <a:lstStyle/>
          <a:p>
            <a:fld id="{DBA1C880-89B4-4E65-BD6E-95BF8BC81B88}" type="slidenum">
              <a:rPr lang="en-US" smtClean="0"/>
              <a:t>38</a:t>
            </a:fld>
            <a:endParaRPr lang="en-US"/>
          </a:p>
        </p:txBody>
      </p:sp>
      <p:sp>
        <p:nvSpPr>
          <p:cNvPr id="63" name="TextBox 62">
            <a:extLst>
              <a:ext uri="{FF2B5EF4-FFF2-40B4-BE49-F238E27FC236}">
                <a16:creationId xmlns:a16="http://schemas.microsoft.com/office/drawing/2014/main" id="{9DD63BC3-A9F3-6158-198B-3019257E4B35}"/>
              </a:ext>
            </a:extLst>
          </p:cNvPr>
          <p:cNvSpPr txBox="1"/>
          <p:nvPr/>
        </p:nvSpPr>
        <p:spPr>
          <a:xfrm>
            <a:off x="6704741" y="1947652"/>
            <a:ext cx="466794" cy="369332"/>
          </a:xfrm>
          <a:prstGeom prst="rect">
            <a:avLst/>
          </a:prstGeom>
          <a:noFill/>
        </p:spPr>
        <p:txBody>
          <a:bodyPr wrap="none" rtlCol="0">
            <a:spAutoFit/>
          </a:bodyPr>
          <a:lstStyle/>
          <a:p>
            <a:r>
              <a:rPr lang="en-US" dirty="0"/>
              <a:t>P1</a:t>
            </a:r>
          </a:p>
        </p:txBody>
      </p:sp>
      <p:grpSp>
        <p:nvGrpSpPr>
          <p:cNvPr id="71" name="Group 70">
            <a:extLst>
              <a:ext uri="{FF2B5EF4-FFF2-40B4-BE49-F238E27FC236}">
                <a16:creationId xmlns:a16="http://schemas.microsoft.com/office/drawing/2014/main" id="{906DA349-6210-0226-FC8F-1C5D4E7A6319}"/>
              </a:ext>
            </a:extLst>
          </p:cNvPr>
          <p:cNvGrpSpPr/>
          <p:nvPr/>
        </p:nvGrpSpPr>
        <p:grpSpPr>
          <a:xfrm>
            <a:off x="6096000" y="1616098"/>
            <a:ext cx="3698766" cy="3353317"/>
            <a:chOff x="6096000" y="1616098"/>
            <a:chExt cx="3698766" cy="3353317"/>
          </a:xfrm>
        </p:grpSpPr>
        <p:grpSp>
          <p:nvGrpSpPr>
            <p:cNvPr id="59" name="Group 58">
              <a:extLst>
                <a:ext uri="{FF2B5EF4-FFF2-40B4-BE49-F238E27FC236}">
                  <a16:creationId xmlns:a16="http://schemas.microsoft.com/office/drawing/2014/main" id="{E4D64628-156A-FB71-5F63-27F4D7907DDA}"/>
                </a:ext>
              </a:extLst>
            </p:cNvPr>
            <p:cNvGrpSpPr/>
            <p:nvPr/>
          </p:nvGrpSpPr>
          <p:grpSpPr>
            <a:xfrm>
              <a:off x="6096000" y="1670619"/>
              <a:ext cx="3226904" cy="3241619"/>
              <a:chOff x="6268280" y="1923027"/>
              <a:chExt cx="3226904" cy="3241619"/>
            </a:xfrm>
          </p:grpSpPr>
          <p:sp>
            <p:nvSpPr>
              <p:cNvPr id="15" name="Rectangle 14">
                <a:extLst>
                  <a:ext uri="{FF2B5EF4-FFF2-40B4-BE49-F238E27FC236}">
                    <a16:creationId xmlns:a16="http://schemas.microsoft.com/office/drawing/2014/main" id="{EEBA8701-37D4-1CCF-4105-F469C8FDB55A}"/>
                  </a:ext>
                </a:extLst>
              </p:cNvPr>
              <p:cNvSpPr/>
              <p:nvPr/>
            </p:nvSpPr>
            <p:spPr>
              <a:xfrm>
                <a:off x="6268280" y="1923027"/>
                <a:ext cx="278296" cy="2782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4BF72-FDF9-3599-BB3D-62BFBD2495D0}"/>
                  </a:ext>
                </a:extLst>
              </p:cNvPr>
              <p:cNvSpPr/>
              <p:nvPr/>
            </p:nvSpPr>
            <p:spPr>
              <a:xfrm>
                <a:off x="6595903" y="2252285"/>
                <a:ext cx="278296" cy="278296"/>
              </a:xfrm>
              <a:prstGeom prst="rect">
                <a:avLst/>
              </a:prstGeom>
              <a:solidFill>
                <a:srgbClr val="FF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1C9315-93B6-C31B-000E-C5A49135A9AD}"/>
                  </a:ext>
                </a:extLst>
              </p:cNvPr>
              <p:cNvSpPr/>
              <p:nvPr/>
            </p:nvSpPr>
            <p:spPr>
              <a:xfrm>
                <a:off x="6923526" y="2581543"/>
                <a:ext cx="278296" cy="278296"/>
              </a:xfrm>
              <a:prstGeom prst="rect">
                <a:avLst/>
              </a:prstGeom>
              <a:solidFill>
                <a:srgbClr val="00B05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7DF17C-A952-56F6-0255-F27486E07E51}"/>
                  </a:ext>
                </a:extLst>
              </p:cNvPr>
              <p:cNvSpPr/>
              <p:nvPr/>
            </p:nvSpPr>
            <p:spPr>
              <a:xfrm>
                <a:off x="7251149" y="2910801"/>
                <a:ext cx="278296" cy="278296"/>
              </a:xfrm>
              <a:prstGeom prst="rect">
                <a:avLst/>
              </a:prstGeom>
              <a:solidFill>
                <a:srgbClr val="0070C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1F2533-5458-6E88-555D-C3F8C015EA53}"/>
                  </a:ext>
                </a:extLst>
              </p:cNvPr>
              <p:cNvSpPr/>
              <p:nvPr/>
            </p:nvSpPr>
            <p:spPr>
              <a:xfrm>
                <a:off x="7578772" y="3240059"/>
                <a:ext cx="278296" cy="278296"/>
              </a:xfrm>
              <a:prstGeom prst="rect">
                <a:avLst/>
              </a:prstGeom>
              <a:solidFill>
                <a:srgbClr val="7030A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6E60EA-F695-1271-DB72-8D7C508D3C43}"/>
                  </a:ext>
                </a:extLst>
              </p:cNvPr>
              <p:cNvSpPr/>
              <p:nvPr/>
            </p:nvSpPr>
            <p:spPr>
              <a:xfrm>
                <a:off x="7906395" y="3569317"/>
                <a:ext cx="278296" cy="278296"/>
              </a:xfrm>
              <a:prstGeom prst="rect">
                <a:avLst/>
              </a:prstGeom>
              <a:solidFill>
                <a:srgbClr val="FFC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FD2992-7342-B3E8-EE8D-979FC45B0B5B}"/>
                  </a:ext>
                </a:extLst>
              </p:cNvPr>
              <p:cNvSpPr/>
              <p:nvPr/>
            </p:nvSpPr>
            <p:spPr>
              <a:xfrm>
                <a:off x="8234018" y="3898575"/>
                <a:ext cx="278296" cy="278296"/>
              </a:xfrm>
              <a:prstGeom prst="rect">
                <a:avLst/>
              </a:prstGeom>
              <a:solidFill>
                <a:srgbClr val="FF85F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6EBEB84-2E7B-5F69-89F3-E3DF6FB435C8}"/>
                  </a:ext>
                </a:extLst>
              </p:cNvPr>
              <p:cNvSpPr/>
              <p:nvPr/>
            </p:nvSpPr>
            <p:spPr>
              <a:xfrm>
                <a:off x="8561641" y="4227833"/>
                <a:ext cx="278296" cy="278296"/>
              </a:xfrm>
              <a:prstGeom prst="rect">
                <a:avLst/>
              </a:prstGeom>
              <a:solidFill>
                <a:srgbClr val="763B3C"/>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5D2115-E86E-951B-C6F2-F269B614533F}"/>
                  </a:ext>
                </a:extLst>
              </p:cNvPr>
              <p:cNvSpPr/>
              <p:nvPr/>
            </p:nvSpPr>
            <p:spPr>
              <a:xfrm>
                <a:off x="8889264" y="4557091"/>
                <a:ext cx="278296" cy="278296"/>
              </a:xfrm>
              <a:prstGeom prst="rect">
                <a:avLst/>
              </a:prstGeom>
              <a:solidFill>
                <a:schemeClr val="accent3"/>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12151A1-817C-3488-43CA-804D2C8FCC85}"/>
                  </a:ext>
                </a:extLst>
              </p:cNvPr>
              <p:cNvSpPr/>
              <p:nvPr/>
            </p:nvSpPr>
            <p:spPr>
              <a:xfrm>
                <a:off x="9216888" y="4886350"/>
                <a:ext cx="278296" cy="278296"/>
              </a:xfrm>
              <a:prstGeom prst="rect">
                <a:avLst/>
              </a:prstGeom>
              <a:solidFill>
                <a:srgbClr val="01F3D9"/>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5BDB87B7-991B-A523-15D4-C0DE261D7B6C}"/>
                  </a:ext>
                </a:extLst>
              </p:cNvPr>
              <p:cNvGrpSpPr/>
              <p:nvPr/>
            </p:nvGrpSpPr>
            <p:grpSpPr>
              <a:xfrm>
                <a:off x="6407428" y="2201323"/>
                <a:ext cx="188475" cy="190110"/>
                <a:chOff x="6407428" y="2201323"/>
                <a:chExt cx="188475" cy="190110"/>
              </a:xfrm>
            </p:grpSpPr>
            <p:cxnSp>
              <p:nvCxnSpPr>
                <p:cNvPr id="26" name="Straight Connector 25">
                  <a:extLst>
                    <a:ext uri="{FF2B5EF4-FFF2-40B4-BE49-F238E27FC236}">
                      <a16:creationId xmlns:a16="http://schemas.microsoft.com/office/drawing/2014/main" id="{1B03485A-B653-F83B-0D14-B246DD20B17A}"/>
                    </a:ext>
                  </a:extLst>
                </p:cNvPr>
                <p:cNvCxnSpPr>
                  <a:cxnSpLocks/>
                  <a:stCxn id="15" idx="2"/>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FB02D2-D5B0-B1EA-03F6-78264B9F8343}"/>
                    </a:ext>
                  </a:extLst>
                </p:cNvPr>
                <p:cNvCxnSpPr>
                  <a:cxnSpLocks/>
                  <a:stCxn id="16" idx="1"/>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BDEB3E5-32F1-ABBF-818E-8A6CE6E61A1E}"/>
                  </a:ext>
                </a:extLst>
              </p:cNvPr>
              <p:cNvGrpSpPr/>
              <p:nvPr/>
            </p:nvGrpSpPr>
            <p:grpSpPr>
              <a:xfrm>
                <a:off x="9029694" y="4843719"/>
                <a:ext cx="188475" cy="190110"/>
                <a:chOff x="6407428" y="2201323"/>
                <a:chExt cx="188475" cy="190110"/>
              </a:xfrm>
            </p:grpSpPr>
            <p:cxnSp>
              <p:nvCxnSpPr>
                <p:cNvPr id="36" name="Straight Connector 35">
                  <a:extLst>
                    <a:ext uri="{FF2B5EF4-FFF2-40B4-BE49-F238E27FC236}">
                      <a16:creationId xmlns:a16="http://schemas.microsoft.com/office/drawing/2014/main" id="{D00D353E-EFAD-3E52-AC2B-674ED55828BC}"/>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E03D5E0-DAD4-3666-9B19-A818E2CAE514}"/>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4446BFA-51CD-DE68-9020-47B3AD59A0FE}"/>
                  </a:ext>
                </a:extLst>
              </p:cNvPr>
              <p:cNvGrpSpPr/>
              <p:nvPr/>
            </p:nvGrpSpPr>
            <p:grpSpPr>
              <a:xfrm>
                <a:off x="6726583" y="2535946"/>
                <a:ext cx="188475" cy="190110"/>
                <a:chOff x="6407428" y="2201323"/>
                <a:chExt cx="188475" cy="190110"/>
              </a:xfrm>
            </p:grpSpPr>
            <p:cxnSp>
              <p:nvCxnSpPr>
                <p:cNvPr id="39" name="Straight Connector 38">
                  <a:extLst>
                    <a:ext uri="{FF2B5EF4-FFF2-40B4-BE49-F238E27FC236}">
                      <a16:creationId xmlns:a16="http://schemas.microsoft.com/office/drawing/2014/main" id="{E6FDD021-2E4C-9C59-4306-01FE31A26EEB}"/>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2DC6EC7-4537-94E1-D6AA-E324462B3631}"/>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439815A-756A-BA48-61A1-7D6D6DA88D9E}"/>
                  </a:ext>
                </a:extLst>
              </p:cNvPr>
              <p:cNvGrpSpPr/>
              <p:nvPr/>
            </p:nvGrpSpPr>
            <p:grpSpPr>
              <a:xfrm>
                <a:off x="8364342" y="4177940"/>
                <a:ext cx="188475" cy="190110"/>
                <a:chOff x="6407428" y="2201323"/>
                <a:chExt cx="188475" cy="190110"/>
              </a:xfrm>
            </p:grpSpPr>
            <p:cxnSp>
              <p:nvCxnSpPr>
                <p:cNvPr id="42" name="Straight Connector 41">
                  <a:extLst>
                    <a:ext uri="{FF2B5EF4-FFF2-40B4-BE49-F238E27FC236}">
                      <a16:creationId xmlns:a16="http://schemas.microsoft.com/office/drawing/2014/main" id="{E9921B9A-CBE0-FC0D-02A8-20ED57004216}"/>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C199904-EEF9-DB8C-D1A3-2E1852D1E3CF}"/>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CAEC175-B89F-0877-3F41-C8569A739A81}"/>
                  </a:ext>
                </a:extLst>
              </p:cNvPr>
              <p:cNvGrpSpPr/>
              <p:nvPr/>
            </p:nvGrpSpPr>
            <p:grpSpPr>
              <a:xfrm>
                <a:off x="7062674" y="2865205"/>
                <a:ext cx="188475" cy="190110"/>
                <a:chOff x="6407428" y="2201323"/>
                <a:chExt cx="188475" cy="190110"/>
              </a:xfrm>
            </p:grpSpPr>
            <p:cxnSp>
              <p:nvCxnSpPr>
                <p:cNvPr id="45" name="Straight Connector 44">
                  <a:extLst>
                    <a:ext uri="{FF2B5EF4-FFF2-40B4-BE49-F238E27FC236}">
                      <a16:creationId xmlns:a16="http://schemas.microsoft.com/office/drawing/2014/main" id="{DBD75CDE-8012-A3E9-D55C-07F9BCBD649E}"/>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AEED6FD-FE3C-6D90-84FF-289E774BD396}"/>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A7173B2D-782F-B629-D2A0-A7D1F2E2D51A}"/>
                  </a:ext>
                </a:extLst>
              </p:cNvPr>
              <p:cNvGrpSpPr/>
              <p:nvPr/>
            </p:nvGrpSpPr>
            <p:grpSpPr>
              <a:xfrm>
                <a:off x="8705185" y="4506129"/>
                <a:ext cx="188475" cy="190110"/>
                <a:chOff x="6407428" y="2201323"/>
                <a:chExt cx="188475" cy="190110"/>
              </a:xfrm>
            </p:grpSpPr>
            <p:cxnSp>
              <p:nvCxnSpPr>
                <p:cNvPr id="48" name="Straight Connector 47">
                  <a:extLst>
                    <a:ext uri="{FF2B5EF4-FFF2-40B4-BE49-F238E27FC236}">
                      <a16:creationId xmlns:a16="http://schemas.microsoft.com/office/drawing/2014/main" id="{CBDDAE9F-78E5-5C3E-369E-96065D6F3162}"/>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3D8E9B5-E211-2526-5183-14CF2BF0F661}"/>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4E5FC61-CDA6-F454-316A-D355CB38EBBB}"/>
                  </a:ext>
                </a:extLst>
              </p:cNvPr>
              <p:cNvGrpSpPr/>
              <p:nvPr/>
            </p:nvGrpSpPr>
            <p:grpSpPr>
              <a:xfrm>
                <a:off x="7386618" y="3189097"/>
                <a:ext cx="188475" cy="190110"/>
                <a:chOff x="6407428" y="2201323"/>
                <a:chExt cx="188475" cy="190110"/>
              </a:xfrm>
            </p:grpSpPr>
            <p:cxnSp>
              <p:nvCxnSpPr>
                <p:cNvPr id="51" name="Straight Connector 50">
                  <a:extLst>
                    <a:ext uri="{FF2B5EF4-FFF2-40B4-BE49-F238E27FC236}">
                      <a16:creationId xmlns:a16="http://schemas.microsoft.com/office/drawing/2014/main" id="{2B3A2A41-3B92-B082-C847-638FF107C67F}"/>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0385FC-0424-5B05-2743-DAFC14F7E4D0}"/>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5B597E3-2D87-35C6-A3EF-D79EC794B4E8}"/>
                  </a:ext>
                </a:extLst>
              </p:cNvPr>
              <p:cNvGrpSpPr/>
              <p:nvPr/>
            </p:nvGrpSpPr>
            <p:grpSpPr>
              <a:xfrm>
                <a:off x="7717920" y="3518355"/>
                <a:ext cx="188475" cy="190110"/>
                <a:chOff x="6407428" y="2201323"/>
                <a:chExt cx="188475" cy="190110"/>
              </a:xfrm>
            </p:grpSpPr>
            <p:cxnSp>
              <p:nvCxnSpPr>
                <p:cNvPr id="54" name="Straight Connector 53">
                  <a:extLst>
                    <a:ext uri="{FF2B5EF4-FFF2-40B4-BE49-F238E27FC236}">
                      <a16:creationId xmlns:a16="http://schemas.microsoft.com/office/drawing/2014/main" id="{335AE554-AE09-E962-D607-986F5C83405B}"/>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FAC3AD-AD23-996F-9006-31C60996C372}"/>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BE00EC51-6A7A-A89F-90C6-77DBB353FD5D}"/>
                  </a:ext>
                </a:extLst>
              </p:cNvPr>
              <p:cNvGrpSpPr/>
              <p:nvPr/>
            </p:nvGrpSpPr>
            <p:grpSpPr>
              <a:xfrm>
                <a:off x="8045543" y="3847613"/>
                <a:ext cx="188475" cy="190110"/>
                <a:chOff x="6407428" y="2201323"/>
                <a:chExt cx="188475" cy="190110"/>
              </a:xfrm>
            </p:grpSpPr>
            <p:cxnSp>
              <p:nvCxnSpPr>
                <p:cNvPr id="57" name="Straight Connector 56">
                  <a:extLst>
                    <a:ext uri="{FF2B5EF4-FFF2-40B4-BE49-F238E27FC236}">
                      <a16:creationId xmlns:a16="http://schemas.microsoft.com/office/drawing/2014/main" id="{F780519A-DCE6-33FB-BDA8-A26FED961510}"/>
                    </a:ext>
                  </a:extLst>
                </p:cNvPr>
                <p:cNvCxnSpPr>
                  <a:cxnSpLocks/>
                </p:cNvCxnSpPr>
                <p:nvPr/>
              </p:nvCxnSpPr>
              <p:spPr>
                <a:xfrm>
                  <a:off x="6407428" y="2201323"/>
                  <a:ext cx="0" cy="19011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FA31CBD-9557-9CDC-3015-71B56E02F9B8}"/>
                    </a:ext>
                  </a:extLst>
                </p:cNvPr>
                <p:cNvCxnSpPr>
                  <a:cxnSpLocks/>
                </p:cNvCxnSpPr>
                <p:nvPr/>
              </p:nvCxnSpPr>
              <p:spPr>
                <a:xfrm flipH="1">
                  <a:off x="6407428" y="2391433"/>
                  <a:ext cx="188475" cy="0"/>
                </a:xfrm>
                <a:prstGeom prst="line">
                  <a:avLst/>
                </a:prstGeom>
                <a:ln>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id="{4B0CA1C4-0770-C673-253D-BF60C245E6C5}"/>
                </a:ext>
              </a:extLst>
            </p:cNvPr>
            <p:cNvSpPr txBox="1"/>
            <p:nvPr/>
          </p:nvSpPr>
          <p:spPr>
            <a:xfrm>
              <a:off x="6392312" y="1616098"/>
              <a:ext cx="1210588" cy="369332"/>
            </a:xfrm>
            <a:prstGeom prst="rect">
              <a:avLst/>
            </a:prstGeom>
            <a:noFill/>
          </p:spPr>
          <p:txBody>
            <a:bodyPr wrap="none" rtlCol="0">
              <a:spAutoFit/>
            </a:bodyPr>
            <a:lstStyle/>
            <a:p>
              <a:r>
                <a:rPr lang="en-US" dirty="0"/>
                <a:t>All Events</a:t>
              </a:r>
            </a:p>
          </p:txBody>
        </p:sp>
        <p:sp>
          <p:nvSpPr>
            <p:cNvPr id="61" name="TextBox 60">
              <a:extLst>
                <a:ext uri="{FF2B5EF4-FFF2-40B4-BE49-F238E27FC236}">
                  <a16:creationId xmlns:a16="http://schemas.microsoft.com/office/drawing/2014/main" id="{E36E6D79-0658-ABC1-4786-CCD8017E93F5}"/>
                </a:ext>
              </a:extLst>
            </p:cNvPr>
            <p:cNvSpPr txBox="1"/>
            <p:nvPr/>
          </p:nvSpPr>
          <p:spPr>
            <a:xfrm>
              <a:off x="7700136" y="2942314"/>
              <a:ext cx="466794" cy="369332"/>
            </a:xfrm>
            <a:prstGeom prst="rect">
              <a:avLst/>
            </a:prstGeom>
            <a:noFill/>
          </p:spPr>
          <p:txBody>
            <a:bodyPr wrap="none" rtlCol="0">
              <a:spAutoFit/>
            </a:bodyPr>
            <a:lstStyle/>
            <a:p>
              <a:r>
                <a:rPr lang="en-US" dirty="0"/>
                <a:t>P4</a:t>
              </a:r>
            </a:p>
          </p:txBody>
        </p:sp>
        <p:sp>
          <p:nvSpPr>
            <p:cNvPr id="62" name="TextBox 61">
              <a:extLst>
                <a:ext uri="{FF2B5EF4-FFF2-40B4-BE49-F238E27FC236}">
                  <a16:creationId xmlns:a16="http://schemas.microsoft.com/office/drawing/2014/main" id="{87A03309-7C97-56F5-A17E-766EF8CCB71E}"/>
                </a:ext>
              </a:extLst>
            </p:cNvPr>
            <p:cNvSpPr txBox="1"/>
            <p:nvPr/>
          </p:nvSpPr>
          <p:spPr>
            <a:xfrm>
              <a:off x="7362129" y="2610760"/>
              <a:ext cx="466794" cy="369332"/>
            </a:xfrm>
            <a:prstGeom prst="rect">
              <a:avLst/>
            </a:prstGeom>
            <a:noFill/>
          </p:spPr>
          <p:txBody>
            <a:bodyPr wrap="none" rtlCol="0">
              <a:spAutoFit/>
            </a:bodyPr>
            <a:lstStyle/>
            <a:p>
              <a:r>
                <a:rPr lang="en-US" dirty="0"/>
                <a:t>P3</a:t>
              </a:r>
            </a:p>
          </p:txBody>
        </p:sp>
        <p:sp>
          <p:nvSpPr>
            <p:cNvPr id="64" name="TextBox 63">
              <a:extLst>
                <a:ext uri="{FF2B5EF4-FFF2-40B4-BE49-F238E27FC236}">
                  <a16:creationId xmlns:a16="http://schemas.microsoft.com/office/drawing/2014/main" id="{9E8023C9-E436-7206-BEC6-CBA4FE823F46}"/>
                </a:ext>
              </a:extLst>
            </p:cNvPr>
            <p:cNvSpPr txBox="1"/>
            <p:nvPr/>
          </p:nvSpPr>
          <p:spPr>
            <a:xfrm>
              <a:off x="8012411" y="3273868"/>
              <a:ext cx="466794" cy="369332"/>
            </a:xfrm>
            <a:prstGeom prst="rect">
              <a:avLst/>
            </a:prstGeom>
            <a:noFill/>
          </p:spPr>
          <p:txBody>
            <a:bodyPr wrap="none" rtlCol="0">
              <a:spAutoFit/>
            </a:bodyPr>
            <a:lstStyle/>
            <a:p>
              <a:r>
                <a:rPr lang="en-US" dirty="0"/>
                <a:t>P5</a:t>
              </a:r>
            </a:p>
          </p:txBody>
        </p:sp>
        <p:sp>
          <p:nvSpPr>
            <p:cNvPr id="65" name="TextBox 64">
              <a:extLst>
                <a:ext uri="{FF2B5EF4-FFF2-40B4-BE49-F238E27FC236}">
                  <a16:creationId xmlns:a16="http://schemas.microsoft.com/office/drawing/2014/main" id="{1246D281-DFA3-C42C-82DF-A3E0A70E73DA}"/>
                </a:ext>
              </a:extLst>
            </p:cNvPr>
            <p:cNvSpPr txBox="1"/>
            <p:nvPr/>
          </p:nvSpPr>
          <p:spPr>
            <a:xfrm>
              <a:off x="8679731" y="3936976"/>
              <a:ext cx="466794" cy="369332"/>
            </a:xfrm>
            <a:prstGeom prst="rect">
              <a:avLst/>
            </a:prstGeom>
            <a:noFill/>
          </p:spPr>
          <p:txBody>
            <a:bodyPr wrap="none" rtlCol="0">
              <a:spAutoFit/>
            </a:bodyPr>
            <a:lstStyle/>
            <a:p>
              <a:r>
                <a:rPr lang="en-US" dirty="0"/>
                <a:t>P7</a:t>
              </a:r>
            </a:p>
          </p:txBody>
        </p:sp>
        <p:sp>
          <p:nvSpPr>
            <p:cNvPr id="66" name="TextBox 65">
              <a:extLst>
                <a:ext uri="{FF2B5EF4-FFF2-40B4-BE49-F238E27FC236}">
                  <a16:creationId xmlns:a16="http://schemas.microsoft.com/office/drawing/2014/main" id="{F1702915-765E-4B16-73C2-5C94A96DDF3B}"/>
                </a:ext>
              </a:extLst>
            </p:cNvPr>
            <p:cNvSpPr txBox="1"/>
            <p:nvPr/>
          </p:nvSpPr>
          <p:spPr>
            <a:xfrm>
              <a:off x="8348736" y="3605422"/>
              <a:ext cx="466794" cy="369332"/>
            </a:xfrm>
            <a:prstGeom prst="rect">
              <a:avLst/>
            </a:prstGeom>
            <a:noFill/>
          </p:spPr>
          <p:txBody>
            <a:bodyPr wrap="none" rtlCol="0">
              <a:spAutoFit/>
            </a:bodyPr>
            <a:lstStyle/>
            <a:p>
              <a:r>
                <a:rPr lang="en-US" dirty="0"/>
                <a:t>P6</a:t>
              </a:r>
            </a:p>
          </p:txBody>
        </p:sp>
        <p:sp>
          <p:nvSpPr>
            <p:cNvPr id="67" name="TextBox 66">
              <a:extLst>
                <a:ext uri="{FF2B5EF4-FFF2-40B4-BE49-F238E27FC236}">
                  <a16:creationId xmlns:a16="http://schemas.microsoft.com/office/drawing/2014/main" id="{D6C51234-0DDD-509D-3BBA-2011C6DEECE8}"/>
                </a:ext>
              </a:extLst>
            </p:cNvPr>
            <p:cNvSpPr txBox="1"/>
            <p:nvPr/>
          </p:nvSpPr>
          <p:spPr>
            <a:xfrm>
              <a:off x="9005147" y="4268530"/>
              <a:ext cx="466794" cy="369332"/>
            </a:xfrm>
            <a:prstGeom prst="rect">
              <a:avLst/>
            </a:prstGeom>
            <a:noFill/>
          </p:spPr>
          <p:txBody>
            <a:bodyPr wrap="none" rtlCol="0">
              <a:spAutoFit/>
            </a:bodyPr>
            <a:lstStyle/>
            <a:p>
              <a:r>
                <a:rPr lang="en-US" dirty="0"/>
                <a:t>P8</a:t>
              </a:r>
            </a:p>
          </p:txBody>
        </p:sp>
        <p:sp>
          <p:nvSpPr>
            <p:cNvPr id="69" name="TextBox 68">
              <a:extLst>
                <a:ext uri="{FF2B5EF4-FFF2-40B4-BE49-F238E27FC236}">
                  <a16:creationId xmlns:a16="http://schemas.microsoft.com/office/drawing/2014/main" id="{4AD73D55-A578-51A0-E7E5-D2770DEDA0D5}"/>
                </a:ext>
              </a:extLst>
            </p:cNvPr>
            <p:cNvSpPr txBox="1"/>
            <p:nvPr/>
          </p:nvSpPr>
          <p:spPr>
            <a:xfrm>
              <a:off x="9327972" y="4600083"/>
              <a:ext cx="466794" cy="369332"/>
            </a:xfrm>
            <a:prstGeom prst="rect">
              <a:avLst/>
            </a:prstGeom>
            <a:noFill/>
          </p:spPr>
          <p:txBody>
            <a:bodyPr wrap="none" rtlCol="0">
              <a:spAutoFit/>
            </a:bodyPr>
            <a:lstStyle/>
            <a:p>
              <a:r>
                <a:rPr lang="en-US" dirty="0"/>
                <a:t>P9</a:t>
              </a:r>
            </a:p>
          </p:txBody>
        </p:sp>
        <p:sp>
          <p:nvSpPr>
            <p:cNvPr id="70" name="TextBox 69">
              <a:extLst>
                <a:ext uri="{FF2B5EF4-FFF2-40B4-BE49-F238E27FC236}">
                  <a16:creationId xmlns:a16="http://schemas.microsoft.com/office/drawing/2014/main" id="{D8B85AFF-9DE3-7FBB-474B-622C3C06DD55}"/>
                </a:ext>
              </a:extLst>
            </p:cNvPr>
            <p:cNvSpPr txBox="1"/>
            <p:nvPr/>
          </p:nvSpPr>
          <p:spPr>
            <a:xfrm>
              <a:off x="7031836" y="2279206"/>
              <a:ext cx="466794" cy="369332"/>
            </a:xfrm>
            <a:prstGeom prst="rect">
              <a:avLst/>
            </a:prstGeom>
            <a:noFill/>
          </p:spPr>
          <p:txBody>
            <a:bodyPr wrap="none" rtlCol="0">
              <a:spAutoFit/>
            </a:bodyPr>
            <a:lstStyle/>
            <a:p>
              <a:r>
                <a:rPr lang="en-US" dirty="0"/>
                <a:t>P2</a:t>
              </a:r>
            </a:p>
          </p:txBody>
        </p:sp>
      </p:grpSp>
      <p:pic>
        <p:nvPicPr>
          <p:cNvPr id="76" name="Graphic 75" descr="Checkmark with solid fill">
            <a:extLst>
              <a:ext uri="{FF2B5EF4-FFF2-40B4-BE49-F238E27FC236}">
                <a16:creationId xmlns:a16="http://schemas.microsoft.com/office/drawing/2014/main" id="{2FDEC4CC-DAD4-6257-035F-70CAE72BB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0097" y="4160575"/>
            <a:ext cx="457199" cy="457199"/>
          </a:xfrm>
          <a:prstGeom prst="rect">
            <a:avLst/>
          </a:prstGeom>
        </p:spPr>
      </p:pic>
      <p:pic>
        <p:nvPicPr>
          <p:cNvPr id="78" name="Graphic 77" descr="Add with solid fill">
            <a:extLst>
              <a:ext uri="{FF2B5EF4-FFF2-40B4-BE49-F238E27FC236}">
                <a16:creationId xmlns:a16="http://schemas.microsoft.com/office/drawing/2014/main" id="{09EBB05C-6120-D7C3-9075-AE99B92EF4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9677785" y="4504085"/>
            <a:ext cx="579020" cy="579020"/>
          </a:xfrm>
          <a:prstGeom prst="rect">
            <a:avLst/>
          </a:prstGeom>
        </p:spPr>
      </p:pic>
    </p:spTree>
    <p:extLst>
      <p:ext uri="{BB962C8B-B14F-4D97-AF65-F5344CB8AC3E}">
        <p14:creationId xmlns:p14="http://schemas.microsoft.com/office/powerpoint/2010/main" val="267195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EF4114-DAA1-7269-9106-A5F714DF8DEB}"/>
              </a:ext>
            </a:extLst>
          </p:cNvPr>
          <p:cNvSpPr>
            <a:spLocks noGrp="1"/>
          </p:cNvSpPr>
          <p:nvPr>
            <p:ph type="title"/>
          </p:nvPr>
        </p:nvSpPr>
        <p:spPr/>
        <p:txBody>
          <a:bodyPr/>
          <a:lstStyle/>
          <a:p>
            <a:r>
              <a:rPr lang="en-US" dirty="0"/>
              <a:t>How to Select a Sorter Based on </a:t>
            </a:r>
            <a:br>
              <a:rPr lang="en-US" dirty="0"/>
            </a:br>
            <a:r>
              <a:rPr lang="en-US" dirty="0" err="1"/>
              <a:t>BioSafety</a:t>
            </a:r>
            <a:r>
              <a:rPr lang="en-US" dirty="0"/>
              <a:t> Level</a:t>
            </a:r>
          </a:p>
        </p:txBody>
      </p:sp>
      <p:sp>
        <p:nvSpPr>
          <p:cNvPr id="5" name="Slide Number Placeholder 4">
            <a:extLst>
              <a:ext uri="{FF2B5EF4-FFF2-40B4-BE49-F238E27FC236}">
                <a16:creationId xmlns:a16="http://schemas.microsoft.com/office/drawing/2014/main" id="{AF4D08A8-7339-0A42-EEDD-5C468E778345}"/>
              </a:ext>
            </a:extLst>
          </p:cNvPr>
          <p:cNvSpPr>
            <a:spLocks noGrp="1"/>
          </p:cNvSpPr>
          <p:nvPr>
            <p:ph type="sldNum" sz="quarter" idx="12"/>
          </p:nvPr>
        </p:nvSpPr>
        <p:spPr/>
        <p:txBody>
          <a:bodyPr/>
          <a:lstStyle/>
          <a:p>
            <a:fld id="{DBA1C880-89B4-4E65-BD6E-95BF8BC81B88}" type="slidenum">
              <a:rPr lang="en-US" smtClean="0"/>
              <a:t>39</a:t>
            </a:fld>
            <a:endParaRPr lang="en-US"/>
          </a:p>
        </p:txBody>
      </p:sp>
      <p:graphicFrame>
        <p:nvGraphicFramePr>
          <p:cNvPr id="17" name="Diagram 16">
            <a:extLst>
              <a:ext uri="{FF2B5EF4-FFF2-40B4-BE49-F238E27FC236}">
                <a16:creationId xmlns:a16="http://schemas.microsoft.com/office/drawing/2014/main" id="{902287A4-BA9C-C04C-EDF6-526FB19F585E}"/>
              </a:ext>
            </a:extLst>
          </p:cNvPr>
          <p:cNvGraphicFramePr/>
          <p:nvPr>
            <p:extLst>
              <p:ext uri="{D42A27DB-BD31-4B8C-83A1-F6EECF244321}">
                <p14:modId xmlns:p14="http://schemas.microsoft.com/office/powerpoint/2010/main" val="4135880466"/>
              </p:ext>
            </p:extLst>
          </p:nvPr>
        </p:nvGraphicFramePr>
        <p:xfrm>
          <a:off x="1066800" y="1224280"/>
          <a:ext cx="10058400" cy="4215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050C99D-1B37-39F6-45FB-63A935A2A6C1}"/>
              </a:ext>
            </a:extLst>
          </p:cNvPr>
          <p:cNvSpPr txBox="1"/>
          <p:nvPr/>
        </p:nvSpPr>
        <p:spPr>
          <a:xfrm>
            <a:off x="2777452" y="1039614"/>
            <a:ext cx="6724918" cy="369332"/>
          </a:xfrm>
          <a:prstGeom prst="rect">
            <a:avLst/>
          </a:prstGeom>
          <a:noFill/>
        </p:spPr>
        <p:txBody>
          <a:bodyPr wrap="none" rtlCol="0">
            <a:spAutoFit/>
          </a:bodyPr>
          <a:lstStyle/>
          <a:p>
            <a:r>
              <a:rPr lang="en-US" dirty="0"/>
              <a:t>If you’re unsure, please ask </a:t>
            </a:r>
            <a:r>
              <a:rPr lang="en-US" b="1" dirty="0"/>
              <a:t>before</a:t>
            </a:r>
            <a:r>
              <a:rPr lang="en-US" dirty="0"/>
              <a:t> scheduling the appointment.</a:t>
            </a:r>
          </a:p>
        </p:txBody>
      </p:sp>
      <p:sp>
        <p:nvSpPr>
          <p:cNvPr id="7" name="TextBox 6">
            <a:extLst>
              <a:ext uri="{FF2B5EF4-FFF2-40B4-BE49-F238E27FC236}">
                <a16:creationId xmlns:a16="http://schemas.microsoft.com/office/drawing/2014/main" id="{26361790-7A54-3B97-73DA-143B096B46FA}"/>
              </a:ext>
            </a:extLst>
          </p:cNvPr>
          <p:cNvSpPr txBox="1"/>
          <p:nvPr/>
        </p:nvSpPr>
        <p:spPr>
          <a:xfrm>
            <a:off x="609599" y="5233477"/>
            <a:ext cx="11169113" cy="1477328"/>
          </a:xfrm>
          <a:prstGeom prst="rect">
            <a:avLst/>
          </a:prstGeom>
          <a:noFill/>
        </p:spPr>
        <p:txBody>
          <a:bodyPr wrap="square">
            <a:spAutoFit/>
          </a:bodyPr>
          <a:lstStyle/>
          <a:p>
            <a:pPr marL="0" indent="0">
              <a:buNone/>
            </a:pPr>
            <a:r>
              <a:rPr lang="en-US" b="1" dirty="0">
                <a:solidFill>
                  <a:srgbClr val="212121"/>
                </a:solidFill>
                <a:latin typeface="Helvetica Neue" panose="02000503000000020004" pitchFamily="2" charset="0"/>
              </a:rPr>
              <a:t>The biosafety level for a pathogen may be </a:t>
            </a:r>
            <a:r>
              <a:rPr lang="en-US" b="1" u="sng" dirty="0">
                <a:solidFill>
                  <a:srgbClr val="212121"/>
                </a:solidFill>
                <a:latin typeface="Helvetica Neue" panose="02000503000000020004" pitchFamily="2" charset="0"/>
              </a:rPr>
              <a:t>increased</a:t>
            </a:r>
            <a:r>
              <a:rPr lang="en-US" b="1" dirty="0">
                <a:solidFill>
                  <a:srgbClr val="212121"/>
                </a:solidFill>
                <a:latin typeface="Helvetica Neue" panose="02000503000000020004" pitchFamily="2" charset="0"/>
              </a:rPr>
              <a:t> by the aerosolization that occurs during sorting. </a:t>
            </a:r>
            <a:r>
              <a:rPr lang="en-US" dirty="0">
                <a:solidFill>
                  <a:srgbClr val="212121"/>
                </a:solidFill>
                <a:latin typeface="Helvetica Neue" panose="02000503000000020004" pitchFamily="2" charset="0"/>
              </a:rPr>
              <a:t>(</a:t>
            </a:r>
            <a:r>
              <a:rPr lang="en-US" b="0" i="0" u="sng" dirty="0">
                <a:solidFill>
                  <a:srgbClr val="376FAA"/>
                </a:solidFill>
                <a:effectLst/>
                <a:latin typeface="Helvetica Neue" panose="02000503000000020004" pitchFamily="2" charset="0"/>
                <a:hlinkClick r:id="rId8"/>
              </a:rPr>
              <a:t>Cytometry A. 2022 May; 101(5): 380–386</a:t>
            </a:r>
            <a:r>
              <a:rPr lang="en-US" b="0" i="0" u="sng" dirty="0">
                <a:solidFill>
                  <a:srgbClr val="376FAA"/>
                </a:solidFill>
                <a:effectLst/>
                <a:latin typeface="Helvetica Neue" panose="02000503000000020004" pitchFamily="2" charset="0"/>
              </a:rPr>
              <a:t>)</a:t>
            </a:r>
          </a:p>
          <a:p>
            <a:pPr marL="0" indent="0">
              <a:buNone/>
            </a:pPr>
            <a:endParaRPr lang="en-US" dirty="0">
              <a:solidFill>
                <a:srgbClr val="212121"/>
              </a:solidFill>
              <a:latin typeface="Helvetica Neue" panose="02000503000000020004" pitchFamily="2" charset="0"/>
            </a:endParaRPr>
          </a:p>
          <a:p>
            <a:pPr marL="0" indent="0">
              <a:buFont typeface="Arial" pitchFamily="34" charset="0"/>
              <a:buNone/>
            </a:pPr>
            <a:r>
              <a:rPr lang="en-US" dirty="0">
                <a:solidFill>
                  <a:srgbClr val="212121"/>
                </a:solidFill>
                <a:latin typeface="Helvetica Neue" panose="02000503000000020004" pitchFamily="2" charset="0"/>
              </a:rPr>
              <a:t>If you are using anything infectious or BSL2 (or higher), please discuss it with us WHEN SCHEDULING or PLANNING your experiment.</a:t>
            </a:r>
          </a:p>
        </p:txBody>
      </p:sp>
    </p:spTree>
    <p:extLst>
      <p:ext uri="{BB962C8B-B14F-4D97-AF65-F5344CB8AC3E}">
        <p14:creationId xmlns:p14="http://schemas.microsoft.com/office/powerpoint/2010/main" val="191528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37160"/>
            <a:ext cx="10058400" cy="1097280"/>
          </a:xfrm>
        </p:spPr>
        <p:txBody>
          <a:bodyPr anchor="ctr">
            <a:normAutofit/>
          </a:bodyPr>
          <a:lstStyle/>
          <a:p>
            <a:r>
              <a:rPr lang="en-US" dirty="0"/>
              <a:t>Flow Cytometry Background</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714260" y="1798584"/>
            <a:ext cx="4754880" cy="4387684"/>
          </a:xfrm>
        </p:spPr>
        <p:txBody>
          <a:bodyPr>
            <a:normAutofit/>
          </a:bodyPr>
          <a:lstStyle/>
          <a:p>
            <a:r>
              <a:rPr lang="en-US" dirty="0"/>
              <a:t>The previous animation is simplistic, showing only one laser.  Our sorters use 5 different colored lasers to interrogate cells as they go by.</a:t>
            </a:r>
          </a:p>
          <a:p>
            <a:endParaRPr lang="en-US" dirty="0"/>
          </a:p>
          <a:p>
            <a:r>
              <a:rPr lang="en-US" dirty="0"/>
              <a:t>Careful timing (laser delays) allows the software to recombine the data as if the cell encountered all the lasers at once, instead of sequentially.</a:t>
            </a:r>
          </a:p>
        </p:txBody>
      </p:sp>
      <p:pic>
        <p:nvPicPr>
          <p:cNvPr id="8" name="Content Placeholder 7" descr="A close-up of a machine&#10;&#10;Description automatically generated">
            <a:extLst>
              <a:ext uri="{FF2B5EF4-FFF2-40B4-BE49-F238E27FC236}">
                <a16:creationId xmlns:a16="http://schemas.microsoft.com/office/drawing/2014/main" id="{A97F8B91-764F-6099-8838-FE66FF45AC69}"/>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355" r="2082"/>
          <a:stretch/>
        </p:blipFill>
        <p:spPr>
          <a:xfrm>
            <a:off x="5469140" y="1789686"/>
            <a:ext cx="6583313" cy="3575530"/>
          </a:xfrm>
        </p:spPr>
      </p:pic>
      <p:sp>
        <p:nvSpPr>
          <p:cNvPr id="9" name="TextBox 8">
            <a:extLst>
              <a:ext uri="{FF2B5EF4-FFF2-40B4-BE49-F238E27FC236}">
                <a16:creationId xmlns:a16="http://schemas.microsoft.com/office/drawing/2014/main" id="{21B307EF-B9FA-D6A9-67BC-5FC2AEBCAAE7}"/>
              </a:ext>
            </a:extLst>
          </p:cNvPr>
          <p:cNvSpPr txBox="1"/>
          <p:nvPr/>
        </p:nvSpPr>
        <p:spPr>
          <a:xfrm>
            <a:off x="5469140" y="5929360"/>
            <a:ext cx="6053965" cy="646331"/>
          </a:xfrm>
          <a:prstGeom prst="rect">
            <a:avLst/>
          </a:prstGeom>
          <a:noFill/>
        </p:spPr>
        <p:txBody>
          <a:bodyPr wrap="none" rtlCol="0">
            <a:spAutoFit/>
          </a:bodyPr>
          <a:lstStyle/>
          <a:p>
            <a:r>
              <a:rPr lang="en-US" dirty="0"/>
              <a:t>Image of a flow cell from </a:t>
            </a:r>
            <a:r>
              <a:rPr lang="en-US" dirty="0" err="1"/>
              <a:t>Aarika</a:t>
            </a:r>
            <a:r>
              <a:rPr lang="en-US" dirty="0"/>
              <a:t> </a:t>
            </a:r>
            <a:r>
              <a:rPr lang="en-US" dirty="0" err="1"/>
              <a:t>MacIntyre’s</a:t>
            </a:r>
            <a:r>
              <a:rPr lang="en-US" dirty="0"/>
              <a:t> Presentation:</a:t>
            </a:r>
          </a:p>
          <a:p>
            <a:r>
              <a:rPr lang="en-US" dirty="0">
                <a:hlinkClick r:id="rId4"/>
              </a:rPr>
              <a:t>Introduction to Flow Cytometry</a:t>
            </a:r>
            <a:r>
              <a:rPr lang="en-US" dirty="0"/>
              <a:t> </a:t>
            </a:r>
          </a:p>
        </p:txBody>
      </p:sp>
      <p:sp>
        <p:nvSpPr>
          <p:cNvPr id="2" name="Slide Number Placeholder 1">
            <a:extLst>
              <a:ext uri="{FF2B5EF4-FFF2-40B4-BE49-F238E27FC236}">
                <a16:creationId xmlns:a16="http://schemas.microsoft.com/office/drawing/2014/main" id="{309510A7-B1D7-79E9-AF43-B89F7EDE4AB8}"/>
              </a:ext>
            </a:extLst>
          </p:cNvPr>
          <p:cNvSpPr>
            <a:spLocks noGrp="1"/>
          </p:cNvSpPr>
          <p:nvPr>
            <p:ph type="sldNum" sz="quarter" idx="12"/>
          </p:nvPr>
        </p:nvSpPr>
        <p:spPr/>
        <p:txBody>
          <a:bodyPr/>
          <a:lstStyle/>
          <a:p>
            <a:fld id="{DBA1C880-89B4-4E65-BD6E-95BF8BC81B88}" type="slidenum">
              <a:rPr lang="en-US" smtClean="0"/>
              <a:t>4</a:t>
            </a:fld>
            <a:endParaRPr lang="en-US"/>
          </a:p>
        </p:txBody>
      </p:sp>
    </p:spTree>
    <p:extLst>
      <p:ext uri="{BB962C8B-B14F-4D97-AF65-F5344CB8AC3E}">
        <p14:creationId xmlns:p14="http://schemas.microsoft.com/office/powerpoint/2010/main" val="403363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C40A2-93AB-803E-6BF7-23C7E6934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E4BF7-21AF-D4E8-59BE-C29EF6A806CF}"/>
              </a:ext>
            </a:extLst>
          </p:cNvPr>
          <p:cNvSpPr>
            <a:spLocks noGrp="1"/>
          </p:cNvSpPr>
          <p:nvPr>
            <p:ph type="title"/>
          </p:nvPr>
        </p:nvSpPr>
        <p:spPr/>
        <p:txBody>
          <a:bodyPr/>
          <a:lstStyle/>
          <a:p>
            <a:r>
              <a:rPr lang="en-US" dirty="0"/>
              <a:t>Oops, I’m Running Behind Schedule!</a:t>
            </a:r>
          </a:p>
        </p:txBody>
      </p:sp>
      <p:sp>
        <p:nvSpPr>
          <p:cNvPr id="3" name="Content Placeholder 2">
            <a:extLst>
              <a:ext uri="{FF2B5EF4-FFF2-40B4-BE49-F238E27FC236}">
                <a16:creationId xmlns:a16="http://schemas.microsoft.com/office/drawing/2014/main" id="{4F5151E0-B17E-59D1-E647-9513CFF1826C}"/>
              </a:ext>
            </a:extLst>
          </p:cNvPr>
          <p:cNvSpPr>
            <a:spLocks noGrp="1"/>
          </p:cNvSpPr>
          <p:nvPr>
            <p:ph idx="1"/>
          </p:nvPr>
        </p:nvSpPr>
        <p:spPr>
          <a:xfrm>
            <a:off x="609599" y="1714500"/>
            <a:ext cx="10999305" cy="4679950"/>
          </a:xfrm>
        </p:spPr>
        <p:txBody>
          <a:bodyPr numCol="1" spcCol="182880">
            <a:normAutofit fontScale="92500" lnSpcReduction="20000"/>
          </a:bodyPr>
          <a:lstStyle/>
          <a:p>
            <a:pPr marL="0" indent="0">
              <a:buNone/>
            </a:pPr>
            <a:r>
              <a:rPr lang="en-US" dirty="0"/>
              <a:t>Communicate with us!</a:t>
            </a:r>
          </a:p>
          <a:p>
            <a:r>
              <a:rPr lang="en-US" dirty="0"/>
              <a:t>Send a runner or email to </a:t>
            </a:r>
            <a:r>
              <a:rPr lang="en-US" dirty="0">
                <a:hlinkClick r:id="rId3"/>
              </a:rPr>
              <a:t>flowcore@pitt.edu</a:t>
            </a:r>
            <a:r>
              <a:rPr lang="en-US" dirty="0"/>
              <a:t> with your estimated time of arrival (ETA).</a:t>
            </a:r>
          </a:p>
          <a:p>
            <a:pPr marL="0" indent="0">
              <a:buNone/>
            </a:pPr>
            <a:r>
              <a:rPr lang="en-US" dirty="0"/>
              <a:t>Try for a Partial Start if possible.</a:t>
            </a:r>
          </a:p>
          <a:p>
            <a:r>
              <a:rPr lang="en-US" dirty="0"/>
              <a:t>Send runner with single dye controls, gating controls, or first few samples to get started.</a:t>
            </a:r>
          </a:p>
          <a:p>
            <a:pPr marL="0" indent="0">
              <a:buNone/>
            </a:pPr>
            <a:r>
              <a:rPr lang="en-US" dirty="0"/>
              <a:t>Modify Workflow for Next Time.</a:t>
            </a:r>
          </a:p>
          <a:p>
            <a:r>
              <a:rPr lang="en-US" dirty="0"/>
              <a:t>We can help with ideas!</a:t>
            </a:r>
          </a:p>
          <a:p>
            <a:pPr marL="0" indent="0">
              <a:buNone/>
            </a:pPr>
            <a:r>
              <a:rPr lang="en-US" dirty="0"/>
              <a:t>Understand that empty time on the calendar is often not empty for us (training, core paperwork/business, </a:t>
            </a:r>
            <a:r>
              <a:rPr lang="en-US" dirty="0" err="1"/>
              <a:t>etc</a:t>
            </a:r>
            <a:r>
              <a:rPr lang="en-US" dirty="0"/>
              <a:t>…).</a:t>
            </a:r>
          </a:p>
          <a:p>
            <a:r>
              <a:rPr lang="en-US" dirty="0"/>
              <a:t>Don’t assume you can run past your scheduled time or be rescheduled to later in the day. We will do our best to </a:t>
            </a:r>
            <a:r>
              <a:rPr lang="en-US"/>
              <a:t>accommodate you, </a:t>
            </a:r>
            <a:endParaRPr lang="en-US" dirty="0"/>
          </a:p>
        </p:txBody>
      </p:sp>
      <p:sp>
        <p:nvSpPr>
          <p:cNvPr id="4" name="Slide Number Placeholder 3">
            <a:extLst>
              <a:ext uri="{FF2B5EF4-FFF2-40B4-BE49-F238E27FC236}">
                <a16:creationId xmlns:a16="http://schemas.microsoft.com/office/drawing/2014/main" id="{9E2E25F4-5FCB-4933-BF46-B3039B9DD7F2}"/>
              </a:ext>
            </a:extLst>
          </p:cNvPr>
          <p:cNvSpPr>
            <a:spLocks noGrp="1"/>
          </p:cNvSpPr>
          <p:nvPr>
            <p:ph type="sldNum" sz="quarter" idx="12"/>
          </p:nvPr>
        </p:nvSpPr>
        <p:spPr/>
        <p:txBody>
          <a:bodyPr/>
          <a:lstStyle/>
          <a:p>
            <a:fld id="{DBA1C880-89B4-4E65-BD6E-95BF8BC81B88}" type="slidenum">
              <a:rPr lang="en-US" smtClean="0"/>
              <a:t>40</a:t>
            </a:fld>
            <a:endParaRPr lang="en-US"/>
          </a:p>
        </p:txBody>
      </p:sp>
    </p:spTree>
    <p:extLst>
      <p:ext uri="{BB962C8B-B14F-4D97-AF65-F5344CB8AC3E}">
        <p14:creationId xmlns:p14="http://schemas.microsoft.com/office/powerpoint/2010/main" val="43380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2224E-0278-56DA-1DDB-8AE44BF7F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123B1-D801-6D9E-7572-EB8CC49E1557}"/>
              </a:ext>
            </a:extLst>
          </p:cNvPr>
          <p:cNvSpPr>
            <a:spLocks noGrp="1"/>
          </p:cNvSpPr>
          <p:nvPr>
            <p:ph type="title"/>
          </p:nvPr>
        </p:nvSpPr>
        <p:spPr>
          <a:xfrm>
            <a:off x="380519" y="290701"/>
            <a:ext cx="3506162" cy="1600200"/>
          </a:xfrm>
        </p:spPr>
        <p:txBody>
          <a:bodyPr anchor="ctr">
            <a:normAutofit/>
          </a:bodyPr>
          <a:lstStyle/>
          <a:p>
            <a:r>
              <a:rPr lang="en-US" sz="4000" dirty="0"/>
              <a:t>Thank you for Attending!</a:t>
            </a:r>
          </a:p>
        </p:txBody>
      </p:sp>
      <p:sp>
        <p:nvSpPr>
          <p:cNvPr id="3" name="Text Placeholder 2">
            <a:extLst>
              <a:ext uri="{FF2B5EF4-FFF2-40B4-BE49-F238E27FC236}">
                <a16:creationId xmlns:a16="http://schemas.microsoft.com/office/drawing/2014/main" id="{AAF0ED3B-0A12-0A63-B441-22BB66B781D3}"/>
              </a:ext>
            </a:extLst>
          </p:cNvPr>
          <p:cNvSpPr>
            <a:spLocks noGrp="1"/>
          </p:cNvSpPr>
          <p:nvPr>
            <p:ph type="body" sz="half" idx="2"/>
          </p:nvPr>
        </p:nvSpPr>
        <p:spPr>
          <a:xfrm>
            <a:off x="380518" y="1890902"/>
            <a:ext cx="3721429" cy="4281300"/>
          </a:xfrm>
        </p:spPr>
        <p:txBody>
          <a:bodyPr>
            <a:normAutofit/>
          </a:bodyPr>
          <a:lstStyle/>
          <a:p>
            <a:r>
              <a:rPr lang="en-US" sz="2400" dirty="0"/>
              <a:t>The Flow Cytometry Education Page has this and other seminars from the Unified Flow Core.</a:t>
            </a:r>
          </a:p>
          <a:p>
            <a:r>
              <a:rPr lang="en-US" sz="2200" dirty="0">
                <a:hlinkClick r:id="rId3"/>
              </a:rPr>
              <a:t>https://</a:t>
            </a:r>
            <a:r>
              <a:rPr lang="en-US" sz="2200" dirty="0" err="1">
                <a:hlinkClick r:id="rId3"/>
              </a:rPr>
              <a:t>www.immunology.pitt.edu</a:t>
            </a:r>
            <a:r>
              <a:rPr lang="en-US" sz="2200" dirty="0">
                <a:hlinkClick r:id="rId3"/>
              </a:rPr>
              <a:t>/core-facilities/</a:t>
            </a:r>
            <a:r>
              <a:rPr lang="en-US" sz="2200" dirty="0" err="1">
                <a:hlinkClick r:id="rId3"/>
              </a:rPr>
              <a:t>ufc</a:t>
            </a:r>
            <a:r>
              <a:rPr lang="en-US" sz="2200" dirty="0">
                <a:hlinkClick r:id="rId3"/>
              </a:rPr>
              <a:t>/flow-cytometry-education</a:t>
            </a:r>
            <a:endParaRPr lang="en-US" sz="2200" dirty="0"/>
          </a:p>
          <a:p>
            <a:endParaRPr lang="en-US" sz="2400" dirty="0"/>
          </a:p>
          <a:p>
            <a:r>
              <a:rPr lang="en-US" sz="2400" dirty="0"/>
              <a:t>We’re here to help! </a:t>
            </a:r>
          </a:p>
          <a:p>
            <a:pPr lvl="1"/>
            <a:r>
              <a:rPr lang="en-US" sz="2000" dirty="0">
                <a:hlinkClick r:id="rId4">
                  <a:extLst>
                    <a:ext uri="{A12FA001-AC4F-418D-AE19-62706E023703}">
                      <ahyp:hlinkClr xmlns:ahyp="http://schemas.microsoft.com/office/drawing/2018/hyperlinkcolor" val="tx"/>
                    </a:ext>
                  </a:extLst>
                </a:hlinkClick>
              </a:rPr>
              <a:t>flowcore@pitt.edu</a:t>
            </a:r>
            <a:endParaRPr lang="en-US" sz="2000" dirty="0"/>
          </a:p>
        </p:txBody>
      </p:sp>
      <p:sp>
        <p:nvSpPr>
          <p:cNvPr id="7" name="Slide Number Placeholder 6">
            <a:extLst>
              <a:ext uri="{FF2B5EF4-FFF2-40B4-BE49-F238E27FC236}">
                <a16:creationId xmlns:a16="http://schemas.microsoft.com/office/drawing/2014/main" id="{1793E80F-4D56-34B8-F140-D96CC41A11F9}"/>
              </a:ext>
            </a:extLst>
          </p:cNvPr>
          <p:cNvSpPr>
            <a:spLocks noGrp="1"/>
          </p:cNvSpPr>
          <p:nvPr>
            <p:ph type="sldNum" sz="quarter" idx="4294967295"/>
          </p:nvPr>
        </p:nvSpPr>
        <p:spPr>
          <a:xfrm>
            <a:off x="0" y="6394450"/>
            <a:ext cx="523875" cy="274638"/>
          </a:xfrm>
        </p:spPr>
        <p:txBody>
          <a:bodyPr anchor="ctr">
            <a:normAutofit/>
          </a:bodyPr>
          <a:lstStyle/>
          <a:p>
            <a:pPr>
              <a:spcAft>
                <a:spcPts val="600"/>
              </a:spcAft>
            </a:pPr>
            <a:fld id="{DBA1C880-89B4-4E65-BD6E-95BF8BC81B88}" type="slidenum">
              <a:rPr lang="en-US" smtClean="0"/>
              <a:pPr>
                <a:spcAft>
                  <a:spcPts val="600"/>
                </a:spcAft>
              </a:pPr>
              <a:t>41</a:t>
            </a:fld>
            <a:endParaRPr lang="en-US"/>
          </a:p>
        </p:txBody>
      </p:sp>
      <p:pic>
        <p:nvPicPr>
          <p:cNvPr id="13" name="Content Placeholder 12">
            <a:extLst>
              <a:ext uri="{FF2B5EF4-FFF2-40B4-BE49-F238E27FC236}">
                <a16:creationId xmlns:a16="http://schemas.microsoft.com/office/drawing/2014/main" id="{7B2B9D38-7576-4969-9E0B-FDB5B92DF46B}"/>
              </a:ext>
            </a:extLst>
          </p:cNvPr>
          <p:cNvPicPr>
            <a:picLocks noGrp="1" noChangeAspect="1"/>
          </p:cNvPicPr>
          <p:nvPr>
            <p:ph idx="1"/>
          </p:nvPr>
        </p:nvPicPr>
        <p:blipFill>
          <a:blip r:embed="rId5"/>
          <a:stretch>
            <a:fillRect/>
          </a:stretch>
        </p:blipFill>
        <p:spPr>
          <a:xfrm>
            <a:off x="4396558" y="1499105"/>
            <a:ext cx="7683056" cy="5166058"/>
          </a:xfrm>
          <a:prstGeom prst="rect">
            <a:avLst/>
          </a:prstGeom>
        </p:spPr>
      </p:pic>
      <p:sp>
        <p:nvSpPr>
          <p:cNvPr id="6" name="Oval 5">
            <a:extLst>
              <a:ext uri="{FF2B5EF4-FFF2-40B4-BE49-F238E27FC236}">
                <a16:creationId xmlns:a16="http://schemas.microsoft.com/office/drawing/2014/main" id="{3759EC68-1AC2-B521-C9CC-E12804837B7F}"/>
              </a:ext>
            </a:extLst>
          </p:cNvPr>
          <p:cNvSpPr/>
          <p:nvPr/>
        </p:nvSpPr>
        <p:spPr>
          <a:xfrm>
            <a:off x="4747146" y="6252318"/>
            <a:ext cx="2697708" cy="412845"/>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2258EE-CDB2-B33A-982D-87A89CFC95A7}"/>
              </a:ext>
            </a:extLst>
          </p:cNvPr>
          <p:cNvSpPr/>
          <p:nvPr/>
        </p:nvSpPr>
        <p:spPr>
          <a:xfrm>
            <a:off x="9674851" y="5920720"/>
            <a:ext cx="2110153" cy="412845"/>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47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Flow Cytometry Background</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714261" y="1529541"/>
            <a:ext cx="4754880" cy="4642659"/>
          </a:xfrm>
        </p:spPr>
        <p:txBody>
          <a:bodyPr/>
          <a:lstStyle/>
          <a:p>
            <a:r>
              <a:rPr lang="en-US" dirty="0"/>
              <a:t>When a fluorophore is excited by a laser, it emits the laser’s energy as light of a longer wavelength. This light is captured and quantified as data.</a:t>
            </a:r>
          </a:p>
          <a:p>
            <a:endParaRPr lang="en-US" dirty="0"/>
          </a:p>
          <a:p>
            <a:r>
              <a:rPr lang="en-US" dirty="0"/>
              <a:t>Gates based on the intensity of the fluorescent labels, cell size, and granularity, identify the desired cell population for sorting and analysis.</a:t>
            </a:r>
          </a:p>
        </p:txBody>
      </p:sp>
      <p:pic>
        <p:nvPicPr>
          <p:cNvPr id="2" name="ConventionalFlow.mp4">
            <a:hlinkClick r:id="" action="ppaction://media"/>
            <a:extLst>
              <a:ext uri="{FF2B5EF4-FFF2-40B4-BE49-F238E27FC236}">
                <a16:creationId xmlns:a16="http://schemas.microsoft.com/office/drawing/2014/main" id="{B5243C76-7C57-D171-86AE-CC8ED74EB68C}"/>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5933709" y="1529541"/>
            <a:ext cx="6072751" cy="3415920"/>
          </a:xfrm>
          <a:noFill/>
        </p:spPr>
      </p:pic>
      <p:sp>
        <p:nvSpPr>
          <p:cNvPr id="3" name="Slide Number Placeholder 2">
            <a:extLst>
              <a:ext uri="{FF2B5EF4-FFF2-40B4-BE49-F238E27FC236}">
                <a16:creationId xmlns:a16="http://schemas.microsoft.com/office/drawing/2014/main" id="{8E5109F9-3390-ADCF-93B6-385923622520}"/>
              </a:ext>
            </a:extLst>
          </p:cNvPr>
          <p:cNvSpPr>
            <a:spLocks noGrp="1"/>
          </p:cNvSpPr>
          <p:nvPr>
            <p:ph type="sldNum" sz="quarter" idx="12"/>
          </p:nvPr>
        </p:nvSpPr>
        <p:spPr/>
        <p:txBody>
          <a:bodyPr/>
          <a:lstStyle/>
          <a:p>
            <a:fld id="{DBA1C880-89B4-4E65-BD6E-95BF8BC81B88}" type="slidenum">
              <a:rPr lang="en-US" smtClean="0"/>
              <a:t>5</a:t>
            </a:fld>
            <a:endParaRPr lang="en-US"/>
          </a:p>
        </p:txBody>
      </p:sp>
      <p:sp>
        <p:nvSpPr>
          <p:cNvPr id="5" name="TextBox 4">
            <a:extLst>
              <a:ext uri="{FF2B5EF4-FFF2-40B4-BE49-F238E27FC236}">
                <a16:creationId xmlns:a16="http://schemas.microsoft.com/office/drawing/2014/main" id="{08D83179-63C4-73C8-877F-B0B71E910E89}"/>
              </a:ext>
            </a:extLst>
          </p:cNvPr>
          <p:cNvSpPr txBox="1"/>
          <p:nvPr/>
        </p:nvSpPr>
        <p:spPr>
          <a:xfrm>
            <a:off x="5893368" y="5900003"/>
            <a:ext cx="6298632" cy="830997"/>
          </a:xfrm>
          <a:prstGeom prst="rect">
            <a:avLst/>
          </a:prstGeom>
          <a:noFill/>
        </p:spPr>
        <p:txBody>
          <a:bodyPr wrap="square" rtlCol="0">
            <a:spAutoFit/>
          </a:bodyPr>
          <a:lstStyle/>
          <a:p>
            <a:r>
              <a:rPr lang="en-US" sz="1600" dirty="0"/>
              <a:t>Gif taken from educational video by the </a:t>
            </a:r>
            <a:r>
              <a:rPr lang="en-US" sz="1600" dirty="0" err="1"/>
              <a:t>StarCellBio</a:t>
            </a:r>
            <a:r>
              <a:rPr lang="en-US" sz="1600" dirty="0"/>
              <a:t> Project @ MIT </a:t>
            </a:r>
          </a:p>
          <a:p>
            <a:r>
              <a:rPr lang="en-US" sz="1600" dirty="0">
                <a:hlinkClick r:id="rId5"/>
              </a:rPr>
              <a:t>http://star.mit.edu/CellBio/animations/index.html</a:t>
            </a:r>
            <a:endParaRPr lang="en-US" sz="1600" dirty="0"/>
          </a:p>
          <a:p>
            <a:r>
              <a:rPr lang="en-US" sz="1600" dirty="0"/>
              <a:t>Full video is available on </a:t>
            </a:r>
            <a:r>
              <a:rPr lang="en-US" sz="1600" dirty="0">
                <a:hlinkClick r:id="rId6"/>
              </a:rPr>
              <a:t>YouTube</a:t>
            </a:r>
            <a:endParaRPr lang="en-US" sz="1600" dirty="0"/>
          </a:p>
        </p:txBody>
      </p:sp>
    </p:spTree>
    <p:extLst>
      <p:ext uri="{BB962C8B-B14F-4D97-AF65-F5344CB8AC3E}">
        <p14:creationId xmlns:p14="http://schemas.microsoft.com/office/powerpoint/2010/main" val="6775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5E03-4BF8-EC2F-2E3B-D432C168ADA1}"/>
              </a:ext>
            </a:extLst>
          </p:cNvPr>
          <p:cNvSpPr>
            <a:spLocks noGrp="1"/>
          </p:cNvSpPr>
          <p:nvPr>
            <p:ph type="title"/>
          </p:nvPr>
        </p:nvSpPr>
        <p:spPr>
          <a:xfrm>
            <a:off x="1066800" y="127000"/>
            <a:ext cx="10058400" cy="1097280"/>
          </a:xfrm>
        </p:spPr>
        <p:txBody>
          <a:bodyPr anchor="ctr">
            <a:normAutofit/>
          </a:bodyPr>
          <a:lstStyle/>
          <a:p>
            <a:r>
              <a:rPr lang="en-US" dirty="0"/>
              <a:t>FACS: Fluorescence-Activated Cell Sorting</a:t>
            </a:r>
          </a:p>
        </p:txBody>
      </p:sp>
      <p:sp>
        <p:nvSpPr>
          <p:cNvPr id="13" name="Content Placeholder 3">
            <a:extLst>
              <a:ext uri="{FF2B5EF4-FFF2-40B4-BE49-F238E27FC236}">
                <a16:creationId xmlns:a16="http://schemas.microsoft.com/office/drawing/2014/main" id="{CE49D5AB-B7A7-A19D-708F-EB5CDAC4D211}"/>
              </a:ext>
            </a:extLst>
          </p:cNvPr>
          <p:cNvSpPr>
            <a:spLocks noGrp="1"/>
          </p:cNvSpPr>
          <p:nvPr>
            <p:ph sz="half" idx="2"/>
          </p:nvPr>
        </p:nvSpPr>
        <p:spPr>
          <a:xfrm>
            <a:off x="165100" y="1529541"/>
            <a:ext cx="6917368" cy="5276389"/>
          </a:xfrm>
        </p:spPr>
        <p:txBody>
          <a:bodyPr>
            <a:normAutofit/>
          </a:bodyPr>
          <a:lstStyle/>
          <a:p>
            <a:r>
              <a:rPr lang="en-US" sz="1600" dirty="0"/>
              <a:t>Here we wish to collect only red or green cells.</a:t>
            </a:r>
          </a:p>
          <a:p>
            <a:r>
              <a:rPr lang="en-US" sz="1600" dirty="0"/>
              <a:t>After interrogation by lasers, the cell stream passes through a narrow, vibrating nozzle that will cause it to break into droplets, each containing less than one cell (on average).</a:t>
            </a:r>
          </a:p>
          <a:p>
            <a:r>
              <a:rPr lang="en-US" sz="1600" dirty="0"/>
              <a:t>Just before the droplet containing the cell of interest breaks off, an electrode applies a specific charge to the stream. The droplet retains this charge as it falls.</a:t>
            </a:r>
          </a:p>
          <a:p>
            <a:r>
              <a:rPr lang="en-US" sz="1600" dirty="0"/>
              <a:t>These charged droplets pass between two deflection plates whose constant electric fields cause the droplets to deflect to the right or left.</a:t>
            </a:r>
          </a:p>
          <a:p>
            <a:pPr lvl="1"/>
            <a:r>
              <a:rPr lang="en-US" sz="1600" dirty="0"/>
              <a:t>Uncharged droplets fall straight down into the waste bucket and are discarded.</a:t>
            </a:r>
          </a:p>
          <a:p>
            <a:pPr lvl="1"/>
            <a:r>
              <a:rPr lang="en-US" sz="1600" dirty="0"/>
              <a:t>The sign and amount of charge on the drop determines how far the drop is deflected, allowing it to be caught in a specific tube or well.</a:t>
            </a:r>
          </a:p>
          <a:p>
            <a:r>
              <a:rPr lang="en-US" sz="1600" b="1" dirty="0"/>
              <a:t>Essentially, our sorters are either a </a:t>
            </a:r>
            <a:r>
              <a:rPr lang="en-US" sz="1600" b="1" dirty="0" err="1"/>
              <a:t>Fortessa</a:t>
            </a:r>
            <a:r>
              <a:rPr lang="en-US" sz="1600" b="1" dirty="0"/>
              <a:t> or an Aurora sitting on top of a droplet creating/deflecting device.</a:t>
            </a:r>
          </a:p>
        </p:txBody>
      </p:sp>
      <p:sp>
        <p:nvSpPr>
          <p:cNvPr id="5" name="Teardrop 4">
            <a:extLst>
              <a:ext uri="{FF2B5EF4-FFF2-40B4-BE49-F238E27FC236}">
                <a16:creationId xmlns:a16="http://schemas.microsoft.com/office/drawing/2014/main" id="{C36CBCB8-D279-AF82-4A69-64D4578AE900}"/>
              </a:ext>
            </a:extLst>
          </p:cNvPr>
          <p:cNvSpPr/>
          <p:nvPr/>
        </p:nvSpPr>
        <p:spPr>
          <a:xfrm rot="18895710">
            <a:off x="9366344" y="3331500"/>
            <a:ext cx="110448" cy="110448"/>
          </a:xfrm>
          <a:prstGeom prst="teardrop">
            <a:avLst>
              <a:gd name="adj" fmla="val 140705"/>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90F7A1-CA55-916D-0E84-3AD380351B26}"/>
              </a:ext>
            </a:extLst>
          </p:cNvPr>
          <p:cNvSpPr txBox="1"/>
          <p:nvPr/>
        </p:nvSpPr>
        <p:spPr>
          <a:xfrm>
            <a:off x="10481314" y="2967493"/>
            <a:ext cx="889987" cy="369332"/>
          </a:xfrm>
          <a:prstGeom prst="rect">
            <a:avLst/>
          </a:prstGeom>
          <a:noFill/>
        </p:spPr>
        <p:txBody>
          <a:bodyPr wrap="square" rtlCol="0">
            <a:spAutoFit/>
          </a:bodyPr>
          <a:lstStyle/>
          <a:p>
            <a:r>
              <a:rPr lang="en-US" dirty="0"/>
              <a:t>Nozzle</a:t>
            </a:r>
          </a:p>
        </p:txBody>
      </p:sp>
      <p:grpSp>
        <p:nvGrpSpPr>
          <p:cNvPr id="20" name="Group 19">
            <a:extLst>
              <a:ext uri="{FF2B5EF4-FFF2-40B4-BE49-F238E27FC236}">
                <a16:creationId xmlns:a16="http://schemas.microsoft.com/office/drawing/2014/main" id="{13D49CE0-1DDC-C234-5415-A46160E2C094}"/>
              </a:ext>
            </a:extLst>
          </p:cNvPr>
          <p:cNvGrpSpPr/>
          <p:nvPr/>
        </p:nvGrpSpPr>
        <p:grpSpPr>
          <a:xfrm>
            <a:off x="8957409" y="1586543"/>
            <a:ext cx="926275" cy="1603019"/>
            <a:chOff x="8944327" y="1534834"/>
            <a:chExt cx="926275" cy="1603019"/>
          </a:xfrm>
        </p:grpSpPr>
        <p:sp>
          <p:nvSpPr>
            <p:cNvPr id="261" name="Rectangle 260">
              <a:extLst>
                <a:ext uri="{FF2B5EF4-FFF2-40B4-BE49-F238E27FC236}">
                  <a16:creationId xmlns:a16="http://schemas.microsoft.com/office/drawing/2014/main" id="{A29338B6-4532-5F76-8D74-E4CE41B5B0B2}"/>
                </a:ext>
              </a:extLst>
            </p:cNvPr>
            <p:cNvSpPr/>
            <p:nvPr/>
          </p:nvSpPr>
          <p:spPr>
            <a:xfrm flipV="1">
              <a:off x="9307850" y="3037174"/>
              <a:ext cx="196894" cy="100679"/>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2" name="Rectangle 261">
              <a:extLst>
                <a:ext uri="{FF2B5EF4-FFF2-40B4-BE49-F238E27FC236}">
                  <a16:creationId xmlns:a16="http://schemas.microsoft.com/office/drawing/2014/main" id="{B6936494-0FBE-EA97-C5CE-879D40FAB4E5}"/>
                </a:ext>
              </a:extLst>
            </p:cNvPr>
            <p:cNvSpPr/>
            <p:nvPr/>
          </p:nvSpPr>
          <p:spPr>
            <a:xfrm>
              <a:off x="9307850" y="2618324"/>
              <a:ext cx="196894" cy="419844"/>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3" name="Trapezoid 262">
              <a:extLst>
                <a:ext uri="{FF2B5EF4-FFF2-40B4-BE49-F238E27FC236}">
                  <a16:creationId xmlns:a16="http://schemas.microsoft.com/office/drawing/2014/main" id="{25436C54-DDED-6FD8-7596-80E2BC3680BC}"/>
                </a:ext>
              </a:extLst>
            </p:cNvPr>
            <p:cNvSpPr/>
            <p:nvPr/>
          </p:nvSpPr>
          <p:spPr>
            <a:xfrm rot="10800000">
              <a:off x="8944327" y="1534834"/>
              <a:ext cx="926275" cy="1097280"/>
            </a:xfrm>
            <a:prstGeom prst="trapezoid">
              <a:avLst>
                <a:gd name="adj" fmla="val 38793"/>
              </a:avLst>
            </a:prstGeom>
            <a:solidFill>
              <a:schemeClr val="accent1">
                <a:lumMod val="40000"/>
                <a:lumOff val="60000"/>
              </a:schemeClr>
            </a:solidFill>
            <a:ln w="38100">
              <a:solidFill>
                <a:schemeClr val="bg1">
                  <a:lumMod val="75000"/>
                </a:schemeClr>
              </a:solidFill>
              <a:extLst>
                <a:ext uri="{C807C97D-BFC1-408E-A445-0C87EB9F89A2}">
                  <ask:lineSketchStyleProps xmlns:ask="http://schemas.microsoft.com/office/drawing/2018/sketchyshapes" sd="1219033472">
                    <a:custGeom>
                      <a:avLst/>
                      <a:gdLst>
                        <a:gd name="connsiteX0" fmla="*/ 0 w 1033153"/>
                        <a:gd name="connsiteY0" fmla="*/ 1688672 h 1688672"/>
                        <a:gd name="connsiteX1" fmla="*/ 83513 w 1033153"/>
                        <a:gd name="connsiteY1" fmla="*/ 1142668 h 1688672"/>
                        <a:gd name="connsiteX2" fmla="*/ 161860 w 1033153"/>
                        <a:gd name="connsiteY2" fmla="*/ 630438 h 1688672"/>
                        <a:gd name="connsiteX3" fmla="*/ 258288 w 1033153"/>
                        <a:gd name="connsiteY3" fmla="*/ 0 h 1688672"/>
                        <a:gd name="connsiteX4" fmla="*/ 774865 w 1033153"/>
                        <a:gd name="connsiteY4" fmla="*/ 0 h 1688672"/>
                        <a:gd name="connsiteX5" fmla="*/ 860961 w 1033153"/>
                        <a:gd name="connsiteY5" fmla="*/ 562891 h 1688672"/>
                        <a:gd name="connsiteX6" fmla="*/ 944474 w 1033153"/>
                        <a:gd name="connsiteY6" fmla="*/ 1108895 h 1688672"/>
                        <a:gd name="connsiteX7" fmla="*/ 1033153 w 1033153"/>
                        <a:gd name="connsiteY7" fmla="*/ 1688672 h 1688672"/>
                        <a:gd name="connsiteX8" fmla="*/ 537240 w 1033153"/>
                        <a:gd name="connsiteY8" fmla="*/ 1688672 h 1688672"/>
                        <a:gd name="connsiteX9" fmla="*/ 0 w 1033153"/>
                        <a:gd name="connsiteY9" fmla="*/ 1688672 h 16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3153" h="1688672" fill="none" extrusionOk="0">
                          <a:moveTo>
                            <a:pt x="0" y="1688672"/>
                          </a:moveTo>
                          <a:cubicBezTo>
                            <a:pt x="-16036" y="1453567"/>
                            <a:pt x="53187" y="1384987"/>
                            <a:pt x="83513" y="1142668"/>
                          </a:cubicBezTo>
                          <a:cubicBezTo>
                            <a:pt x="113839" y="900348"/>
                            <a:pt x="175324" y="849266"/>
                            <a:pt x="161860" y="630438"/>
                          </a:cubicBezTo>
                          <a:cubicBezTo>
                            <a:pt x="148396" y="411610"/>
                            <a:pt x="243044" y="273929"/>
                            <a:pt x="258288" y="0"/>
                          </a:cubicBezTo>
                          <a:cubicBezTo>
                            <a:pt x="387616" y="-5077"/>
                            <a:pt x="520474" y="54962"/>
                            <a:pt x="774865" y="0"/>
                          </a:cubicBezTo>
                          <a:cubicBezTo>
                            <a:pt x="849061" y="268437"/>
                            <a:pt x="761830" y="290637"/>
                            <a:pt x="860961" y="562891"/>
                          </a:cubicBezTo>
                          <a:cubicBezTo>
                            <a:pt x="960092" y="835145"/>
                            <a:pt x="871929" y="883484"/>
                            <a:pt x="944474" y="1108895"/>
                          </a:cubicBezTo>
                          <a:cubicBezTo>
                            <a:pt x="1017019" y="1334306"/>
                            <a:pt x="979311" y="1571362"/>
                            <a:pt x="1033153" y="1688672"/>
                          </a:cubicBezTo>
                          <a:cubicBezTo>
                            <a:pt x="865661" y="1724997"/>
                            <a:pt x="658912" y="1655870"/>
                            <a:pt x="537240" y="1688672"/>
                          </a:cubicBezTo>
                          <a:cubicBezTo>
                            <a:pt x="415568" y="1721474"/>
                            <a:pt x="123984" y="1669954"/>
                            <a:pt x="0" y="1688672"/>
                          </a:cubicBezTo>
                          <a:close/>
                        </a:path>
                        <a:path w="1033153" h="1688672" stroke="0" extrusionOk="0">
                          <a:moveTo>
                            <a:pt x="0" y="1688672"/>
                          </a:moveTo>
                          <a:cubicBezTo>
                            <a:pt x="12937" y="1437826"/>
                            <a:pt x="113427" y="1376152"/>
                            <a:pt x="83513" y="1142668"/>
                          </a:cubicBezTo>
                          <a:cubicBezTo>
                            <a:pt x="53599" y="909184"/>
                            <a:pt x="153145" y="889688"/>
                            <a:pt x="161860" y="630438"/>
                          </a:cubicBezTo>
                          <a:cubicBezTo>
                            <a:pt x="170575" y="371188"/>
                            <a:pt x="278684" y="265352"/>
                            <a:pt x="258288" y="0"/>
                          </a:cubicBezTo>
                          <a:cubicBezTo>
                            <a:pt x="364542" y="-34326"/>
                            <a:pt x="622982" y="42802"/>
                            <a:pt x="774865" y="0"/>
                          </a:cubicBezTo>
                          <a:cubicBezTo>
                            <a:pt x="813374" y="107516"/>
                            <a:pt x="835403" y="405968"/>
                            <a:pt x="855795" y="529117"/>
                          </a:cubicBezTo>
                          <a:cubicBezTo>
                            <a:pt x="876187" y="652266"/>
                            <a:pt x="897868" y="1006793"/>
                            <a:pt x="947057" y="1125781"/>
                          </a:cubicBezTo>
                          <a:cubicBezTo>
                            <a:pt x="996246" y="1244769"/>
                            <a:pt x="953581" y="1450057"/>
                            <a:pt x="1033153" y="1688672"/>
                          </a:cubicBezTo>
                          <a:cubicBezTo>
                            <a:pt x="879176" y="1697947"/>
                            <a:pt x="658729" y="1640433"/>
                            <a:pt x="495913" y="1688672"/>
                          </a:cubicBezTo>
                          <a:cubicBezTo>
                            <a:pt x="333097" y="1736911"/>
                            <a:pt x="181252" y="1681399"/>
                            <a:pt x="0" y="168867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64" name="Oval 263">
              <a:extLst>
                <a:ext uri="{FF2B5EF4-FFF2-40B4-BE49-F238E27FC236}">
                  <a16:creationId xmlns:a16="http://schemas.microsoft.com/office/drawing/2014/main" id="{915666B3-AD15-E9F7-F05F-69D35C3052A2}"/>
                </a:ext>
              </a:extLst>
            </p:cNvPr>
            <p:cNvSpPr/>
            <p:nvPr/>
          </p:nvSpPr>
          <p:spPr>
            <a:xfrm rot="6080635">
              <a:off x="9373337" y="1554946"/>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E08D3FB3-3D5E-0FB4-34AA-D3EF7D46A1FF}"/>
                </a:ext>
              </a:extLst>
            </p:cNvPr>
            <p:cNvSpPr/>
            <p:nvPr/>
          </p:nvSpPr>
          <p:spPr>
            <a:xfrm rot="6080635">
              <a:off x="9392230" y="1645243"/>
              <a:ext cx="50120" cy="5012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B6FB2DA8-7E0E-68D0-DD7E-D94C3A73FE57}"/>
                </a:ext>
              </a:extLst>
            </p:cNvPr>
            <p:cNvSpPr/>
            <p:nvPr/>
          </p:nvSpPr>
          <p:spPr>
            <a:xfrm rot="6080635">
              <a:off x="9356405" y="1750040"/>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F29B88DF-407A-6D18-0725-AAA306E0B486}"/>
                </a:ext>
              </a:extLst>
            </p:cNvPr>
            <p:cNvSpPr/>
            <p:nvPr/>
          </p:nvSpPr>
          <p:spPr>
            <a:xfrm rot="6080635">
              <a:off x="9392311" y="1851559"/>
              <a:ext cx="49370" cy="493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60EE5D8B-5A75-94D5-638A-3B1543C3502B}"/>
                </a:ext>
              </a:extLst>
            </p:cNvPr>
            <p:cNvSpPr/>
            <p:nvPr/>
          </p:nvSpPr>
          <p:spPr>
            <a:xfrm rot="6080635">
              <a:off x="9373337" y="1956422"/>
              <a:ext cx="68255" cy="6825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EFD562CA-A10E-1747-E161-9F6CB3AC4A78}"/>
                </a:ext>
              </a:extLst>
            </p:cNvPr>
            <p:cNvSpPr/>
            <p:nvPr/>
          </p:nvSpPr>
          <p:spPr>
            <a:xfrm rot="6080635">
              <a:off x="9357462" y="2059613"/>
              <a:ext cx="68255" cy="6825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3E6226A4-42CB-AACC-5AE0-AA3A4EE5447C}"/>
                </a:ext>
              </a:extLst>
            </p:cNvPr>
            <p:cNvSpPr/>
            <p:nvPr/>
          </p:nvSpPr>
          <p:spPr>
            <a:xfrm rot="6080635">
              <a:off x="9346839" y="2161102"/>
              <a:ext cx="49035" cy="4903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154340A7-D1E4-9A22-C831-6CC43504D09C}"/>
                </a:ext>
              </a:extLst>
            </p:cNvPr>
            <p:cNvSpPr/>
            <p:nvPr/>
          </p:nvSpPr>
          <p:spPr>
            <a:xfrm rot="6080635">
              <a:off x="9373337" y="226599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37C4400E-472C-F781-6F46-DF18764A03DF}"/>
                </a:ext>
              </a:extLst>
            </p:cNvPr>
            <p:cNvSpPr/>
            <p:nvPr/>
          </p:nvSpPr>
          <p:spPr>
            <a:xfrm rot="6080635">
              <a:off x="9391145" y="2390924"/>
              <a:ext cx="48286" cy="48286"/>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F4E02420-0C44-2099-3939-D173FC4A4558}"/>
                </a:ext>
              </a:extLst>
            </p:cNvPr>
            <p:cNvSpPr/>
            <p:nvPr/>
          </p:nvSpPr>
          <p:spPr>
            <a:xfrm rot="6080635">
              <a:off x="9373337" y="2472377"/>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ounded Rectangle 20">
            <a:extLst>
              <a:ext uri="{FF2B5EF4-FFF2-40B4-BE49-F238E27FC236}">
                <a16:creationId xmlns:a16="http://schemas.microsoft.com/office/drawing/2014/main" id="{37BECD31-D8A4-A55B-5A87-360B0D36687F}"/>
              </a:ext>
            </a:extLst>
          </p:cNvPr>
          <p:cNvSpPr/>
          <p:nvPr/>
        </p:nvSpPr>
        <p:spPr>
          <a:xfrm>
            <a:off x="9368280" y="2397164"/>
            <a:ext cx="102199" cy="914400"/>
          </a:xfrm>
          <a:prstGeom prst="roundRect">
            <a:avLst>
              <a:gd name="adj" fmla="val 50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2B81235-DF1C-F5E6-30BF-E5D9C2E050AB}"/>
              </a:ext>
            </a:extLst>
          </p:cNvPr>
          <p:cNvSpPr/>
          <p:nvPr/>
        </p:nvSpPr>
        <p:spPr>
          <a:xfrm rot="6080635">
            <a:off x="9384017" y="3354368"/>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B2DF201-3AB2-1C71-0A3E-DA0AD197EE40}"/>
              </a:ext>
            </a:extLst>
          </p:cNvPr>
          <p:cNvSpPr/>
          <p:nvPr/>
        </p:nvSpPr>
        <p:spPr>
          <a:xfrm rot="6080635">
            <a:off x="9379172" y="2496133"/>
            <a:ext cx="68255" cy="6825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DE27311-2FFF-2BE7-5984-45947600E2CB}"/>
              </a:ext>
            </a:extLst>
          </p:cNvPr>
          <p:cNvGrpSpPr/>
          <p:nvPr/>
        </p:nvGrpSpPr>
        <p:grpSpPr>
          <a:xfrm>
            <a:off x="9387043" y="2649484"/>
            <a:ext cx="71430" cy="627809"/>
            <a:chOff x="10140492" y="2776489"/>
            <a:chExt cx="71430" cy="627809"/>
          </a:xfrm>
        </p:grpSpPr>
        <p:sp>
          <p:nvSpPr>
            <p:cNvPr id="255" name="Oval 254">
              <a:extLst>
                <a:ext uri="{FF2B5EF4-FFF2-40B4-BE49-F238E27FC236}">
                  <a16:creationId xmlns:a16="http://schemas.microsoft.com/office/drawing/2014/main" id="{D561D1D2-73DB-F60A-57EB-25C43A91F254}"/>
                </a:ext>
              </a:extLst>
            </p:cNvPr>
            <p:cNvSpPr/>
            <p:nvPr/>
          </p:nvSpPr>
          <p:spPr>
            <a:xfrm rot="6080635">
              <a:off x="10141889" y="3336043"/>
              <a:ext cx="68255" cy="6825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8B20381E-9D45-F421-C69B-F03B7624DEE5}"/>
                </a:ext>
              </a:extLst>
            </p:cNvPr>
            <p:cNvSpPr/>
            <p:nvPr/>
          </p:nvSpPr>
          <p:spPr>
            <a:xfrm rot="6080635">
              <a:off x="10143667" y="2776489"/>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0CDDFA4-CF84-772A-64EB-2F4A20808168}"/>
                </a:ext>
              </a:extLst>
            </p:cNvPr>
            <p:cNvSpPr/>
            <p:nvPr/>
          </p:nvSpPr>
          <p:spPr>
            <a:xfrm rot="6080635">
              <a:off x="10141570" y="2878797"/>
              <a:ext cx="58279" cy="58279"/>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8524EB36-EBE6-EE50-53E6-87B8832898AA}"/>
                </a:ext>
              </a:extLst>
            </p:cNvPr>
            <p:cNvSpPr/>
            <p:nvPr/>
          </p:nvSpPr>
          <p:spPr>
            <a:xfrm rot="6080635">
              <a:off x="10140492" y="2982871"/>
              <a:ext cx="68255" cy="6825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607AB522-15FF-95B7-DAC5-0EDF2250CE61}"/>
                </a:ext>
              </a:extLst>
            </p:cNvPr>
            <p:cNvSpPr/>
            <p:nvPr/>
          </p:nvSpPr>
          <p:spPr>
            <a:xfrm rot="6080635">
              <a:off x="10152453" y="3084066"/>
              <a:ext cx="45719" cy="4571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2F3586AB-A734-C6DD-71D0-B83A38CE38CB}"/>
                </a:ext>
              </a:extLst>
            </p:cNvPr>
            <p:cNvSpPr/>
            <p:nvPr/>
          </p:nvSpPr>
          <p:spPr>
            <a:xfrm rot="6080635">
              <a:off x="10141454" y="3167834"/>
              <a:ext cx="68255" cy="682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aphic 101" descr="Garbage outline">
            <a:extLst>
              <a:ext uri="{FF2B5EF4-FFF2-40B4-BE49-F238E27FC236}">
                <a16:creationId xmlns:a16="http://schemas.microsoft.com/office/drawing/2014/main" id="{7D594177-19D3-2AA2-DEFC-8C88A9E4DFF0}"/>
              </a:ext>
            </a:extLst>
          </p:cNvPr>
          <p:cNvGrpSpPr/>
          <p:nvPr/>
        </p:nvGrpSpPr>
        <p:grpSpPr>
          <a:xfrm>
            <a:off x="9119910" y="5351562"/>
            <a:ext cx="628650" cy="733425"/>
            <a:chOff x="9138960" y="5351562"/>
            <a:chExt cx="628650" cy="733425"/>
          </a:xfrm>
          <a:solidFill>
            <a:srgbClr val="000000"/>
          </a:solidFill>
        </p:grpSpPr>
        <p:sp>
          <p:nvSpPr>
            <p:cNvPr id="249" name="Freeform 248">
              <a:extLst>
                <a:ext uri="{FF2B5EF4-FFF2-40B4-BE49-F238E27FC236}">
                  <a16:creationId xmlns:a16="http://schemas.microsoft.com/office/drawing/2014/main" id="{6189EA6B-B623-C2A8-AB8D-5E26B6A566B2}"/>
                </a:ext>
              </a:extLst>
            </p:cNvPr>
            <p:cNvSpPr/>
            <p:nvPr/>
          </p:nvSpPr>
          <p:spPr>
            <a:xfrm>
              <a:off x="9138960" y="5351562"/>
              <a:ext cx="628650" cy="733425"/>
            </a:xfrm>
            <a:custGeom>
              <a:avLst/>
              <a:gdLst>
                <a:gd name="connsiteX0" fmla="*/ 628650 w 628650"/>
                <a:gd name="connsiteY0" fmla="*/ 114300 h 733425"/>
                <a:gd name="connsiteX1" fmla="*/ 590550 w 628650"/>
                <a:gd name="connsiteY1" fmla="*/ 76200 h 733425"/>
                <a:gd name="connsiteX2" fmla="*/ 419100 w 628650"/>
                <a:gd name="connsiteY2" fmla="*/ 76200 h 733425"/>
                <a:gd name="connsiteX3" fmla="*/ 419100 w 628650"/>
                <a:gd name="connsiteY3" fmla="*/ 47625 h 733425"/>
                <a:gd name="connsiteX4" fmla="*/ 371475 w 628650"/>
                <a:gd name="connsiteY4" fmla="*/ 0 h 733425"/>
                <a:gd name="connsiteX5" fmla="*/ 257175 w 628650"/>
                <a:gd name="connsiteY5" fmla="*/ 0 h 733425"/>
                <a:gd name="connsiteX6" fmla="*/ 209550 w 628650"/>
                <a:gd name="connsiteY6" fmla="*/ 47625 h 733425"/>
                <a:gd name="connsiteX7" fmla="*/ 209550 w 628650"/>
                <a:gd name="connsiteY7" fmla="*/ 76200 h 733425"/>
                <a:gd name="connsiteX8" fmla="*/ 38100 w 628650"/>
                <a:gd name="connsiteY8" fmla="*/ 76200 h 733425"/>
                <a:gd name="connsiteX9" fmla="*/ 0 w 628650"/>
                <a:gd name="connsiteY9" fmla="*/ 114300 h 733425"/>
                <a:gd name="connsiteX10" fmla="*/ 0 w 628650"/>
                <a:gd name="connsiteY10" fmla="*/ 171450 h 733425"/>
                <a:gd name="connsiteX11" fmla="*/ 38567 w 628650"/>
                <a:gd name="connsiteY11" fmla="*/ 171450 h 733425"/>
                <a:gd name="connsiteX12" fmla="*/ 64856 w 628650"/>
                <a:gd name="connsiteY12" fmla="*/ 688219 h 733425"/>
                <a:gd name="connsiteX13" fmla="*/ 112395 w 628650"/>
                <a:gd name="connsiteY13" fmla="*/ 733425 h 733425"/>
                <a:gd name="connsiteX14" fmla="*/ 516255 w 628650"/>
                <a:gd name="connsiteY14" fmla="*/ 733425 h 733425"/>
                <a:gd name="connsiteX15" fmla="*/ 563813 w 628650"/>
                <a:gd name="connsiteY15" fmla="*/ 688219 h 733425"/>
                <a:gd name="connsiteX16" fmla="*/ 590083 w 628650"/>
                <a:gd name="connsiteY16" fmla="*/ 171450 h 733425"/>
                <a:gd name="connsiteX17" fmla="*/ 628650 w 628650"/>
                <a:gd name="connsiteY17" fmla="*/ 171450 h 733425"/>
                <a:gd name="connsiteX18" fmla="*/ 228600 w 628650"/>
                <a:gd name="connsiteY18" fmla="*/ 47625 h 733425"/>
                <a:gd name="connsiteX19" fmla="*/ 257175 w 628650"/>
                <a:gd name="connsiteY19" fmla="*/ 19050 h 733425"/>
                <a:gd name="connsiteX20" fmla="*/ 371475 w 628650"/>
                <a:gd name="connsiteY20" fmla="*/ 19050 h 733425"/>
                <a:gd name="connsiteX21" fmla="*/ 400050 w 628650"/>
                <a:gd name="connsiteY21" fmla="*/ 47625 h 733425"/>
                <a:gd name="connsiteX22" fmla="*/ 400050 w 628650"/>
                <a:gd name="connsiteY22" fmla="*/ 76200 h 733425"/>
                <a:gd name="connsiteX23" fmla="*/ 228600 w 628650"/>
                <a:gd name="connsiteY23" fmla="*/ 76200 h 733425"/>
                <a:gd name="connsiteX24" fmla="*/ 544773 w 628650"/>
                <a:gd name="connsiteY24" fmla="*/ 687248 h 733425"/>
                <a:gd name="connsiteX25" fmla="*/ 516255 w 628650"/>
                <a:gd name="connsiteY25" fmla="*/ 714375 h 733425"/>
                <a:gd name="connsiteX26" fmla="*/ 112395 w 628650"/>
                <a:gd name="connsiteY26" fmla="*/ 714375 h 733425"/>
                <a:gd name="connsiteX27" fmla="*/ 83820 w 628650"/>
                <a:gd name="connsiteY27" fmla="*/ 687248 h 733425"/>
                <a:gd name="connsiteX28" fmla="*/ 57645 w 628650"/>
                <a:gd name="connsiteY28" fmla="*/ 171450 h 733425"/>
                <a:gd name="connsiteX29" fmla="*/ 571043 w 628650"/>
                <a:gd name="connsiteY29" fmla="*/ 171450 h 733425"/>
                <a:gd name="connsiteX30" fmla="*/ 609600 w 628650"/>
                <a:gd name="connsiteY30" fmla="*/ 152400 h 733425"/>
                <a:gd name="connsiteX31" fmla="*/ 19050 w 628650"/>
                <a:gd name="connsiteY31" fmla="*/ 152400 h 733425"/>
                <a:gd name="connsiteX32" fmla="*/ 19050 w 628650"/>
                <a:gd name="connsiteY32" fmla="*/ 114300 h 733425"/>
                <a:gd name="connsiteX33" fmla="*/ 38100 w 628650"/>
                <a:gd name="connsiteY33" fmla="*/ 95250 h 733425"/>
                <a:gd name="connsiteX34" fmla="*/ 590550 w 628650"/>
                <a:gd name="connsiteY34" fmla="*/ 95250 h 733425"/>
                <a:gd name="connsiteX35" fmla="*/ 609600 w 628650"/>
                <a:gd name="connsiteY35" fmla="*/ 11430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8650" h="733425">
                  <a:moveTo>
                    <a:pt x="628650" y="114300"/>
                  </a:moveTo>
                  <a:cubicBezTo>
                    <a:pt x="628587" y="93284"/>
                    <a:pt x="611566" y="76263"/>
                    <a:pt x="590550" y="76200"/>
                  </a:cubicBezTo>
                  <a:lnTo>
                    <a:pt x="419100" y="76200"/>
                  </a:lnTo>
                  <a:lnTo>
                    <a:pt x="419100" y="47625"/>
                  </a:lnTo>
                  <a:cubicBezTo>
                    <a:pt x="419069" y="21335"/>
                    <a:pt x="397765" y="31"/>
                    <a:pt x="371475" y="0"/>
                  </a:cubicBezTo>
                  <a:lnTo>
                    <a:pt x="257175" y="0"/>
                  </a:lnTo>
                  <a:cubicBezTo>
                    <a:pt x="230885" y="31"/>
                    <a:pt x="209581" y="21335"/>
                    <a:pt x="209550" y="47625"/>
                  </a:cubicBezTo>
                  <a:lnTo>
                    <a:pt x="209550" y="76200"/>
                  </a:lnTo>
                  <a:lnTo>
                    <a:pt x="38100" y="76200"/>
                  </a:lnTo>
                  <a:cubicBezTo>
                    <a:pt x="17084" y="76263"/>
                    <a:pt x="63" y="93284"/>
                    <a:pt x="0" y="114300"/>
                  </a:cubicBezTo>
                  <a:lnTo>
                    <a:pt x="0" y="171450"/>
                  </a:lnTo>
                  <a:lnTo>
                    <a:pt x="38567" y="171450"/>
                  </a:lnTo>
                  <a:lnTo>
                    <a:pt x="64856" y="688219"/>
                  </a:lnTo>
                  <a:cubicBezTo>
                    <a:pt x="66144" y="713540"/>
                    <a:pt x="87042" y="733412"/>
                    <a:pt x="112395" y="733425"/>
                  </a:cubicBezTo>
                  <a:lnTo>
                    <a:pt x="516255" y="733425"/>
                  </a:lnTo>
                  <a:cubicBezTo>
                    <a:pt x="541615" y="733422"/>
                    <a:pt x="562525" y="713547"/>
                    <a:pt x="563813" y="688219"/>
                  </a:cubicBezTo>
                  <a:lnTo>
                    <a:pt x="590083" y="171450"/>
                  </a:lnTo>
                  <a:lnTo>
                    <a:pt x="628650" y="171450"/>
                  </a:lnTo>
                  <a:close/>
                  <a:moveTo>
                    <a:pt x="228600" y="47625"/>
                  </a:moveTo>
                  <a:cubicBezTo>
                    <a:pt x="228600" y="31843"/>
                    <a:pt x="241393" y="19050"/>
                    <a:pt x="257175" y="19050"/>
                  </a:cubicBezTo>
                  <a:lnTo>
                    <a:pt x="371475" y="19050"/>
                  </a:lnTo>
                  <a:cubicBezTo>
                    <a:pt x="387257" y="19050"/>
                    <a:pt x="400050" y="31843"/>
                    <a:pt x="400050" y="47625"/>
                  </a:cubicBezTo>
                  <a:lnTo>
                    <a:pt x="400050" y="76200"/>
                  </a:lnTo>
                  <a:lnTo>
                    <a:pt x="228600" y="76200"/>
                  </a:lnTo>
                  <a:close/>
                  <a:moveTo>
                    <a:pt x="544773" y="687248"/>
                  </a:moveTo>
                  <a:cubicBezTo>
                    <a:pt x="544002" y="702439"/>
                    <a:pt x="531465" y="714365"/>
                    <a:pt x="516255" y="714375"/>
                  </a:cubicBezTo>
                  <a:lnTo>
                    <a:pt x="112395" y="714375"/>
                  </a:lnTo>
                  <a:cubicBezTo>
                    <a:pt x="97162" y="714395"/>
                    <a:pt x="84592" y="702461"/>
                    <a:pt x="83820" y="687248"/>
                  </a:cubicBezTo>
                  <a:lnTo>
                    <a:pt x="57645" y="171450"/>
                  </a:lnTo>
                  <a:lnTo>
                    <a:pt x="571043" y="171450"/>
                  </a:lnTo>
                  <a:close/>
                  <a:moveTo>
                    <a:pt x="609600" y="152400"/>
                  </a:moveTo>
                  <a:lnTo>
                    <a:pt x="19050" y="152400"/>
                  </a:lnTo>
                  <a:lnTo>
                    <a:pt x="19050" y="114300"/>
                  </a:lnTo>
                  <a:cubicBezTo>
                    <a:pt x="19050" y="103779"/>
                    <a:pt x="27579" y="95250"/>
                    <a:pt x="38100" y="95250"/>
                  </a:cubicBezTo>
                  <a:lnTo>
                    <a:pt x="590550" y="95250"/>
                  </a:lnTo>
                  <a:cubicBezTo>
                    <a:pt x="601071" y="95250"/>
                    <a:pt x="609600" y="103779"/>
                    <a:pt x="609600" y="114300"/>
                  </a:cubicBezTo>
                  <a:close/>
                </a:path>
              </a:pathLst>
            </a:custGeom>
            <a:solidFill>
              <a:srgbClr val="000000"/>
            </a:solidFill>
            <a:ln w="952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221A53C5-BBA4-4740-47B0-09614D14967E}"/>
                </a:ext>
              </a:extLst>
            </p:cNvPr>
            <p:cNvSpPr/>
            <p:nvPr/>
          </p:nvSpPr>
          <p:spPr>
            <a:xfrm>
              <a:off x="9310397" y="5589684"/>
              <a:ext cx="38124" cy="409577"/>
            </a:xfrm>
            <a:custGeom>
              <a:avLst/>
              <a:gdLst>
                <a:gd name="connsiteX0" fmla="*/ 28587 w 38124"/>
                <a:gd name="connsiteY0" fmla="*/ 409578 h 409577"/>
                <a:gd name="connsiteX1" fmla="*/ 29063 w 38124"/>
                <a:gd name="connsiteY1" fmla="*/ 409578 h 409577"/>
                <a:gd name="connsiteX2" fmla="*/ 38113 w 38124"/>
                <a:gd name="connsiteY2" fmla="*/ 399599 h 409577"/>
                <a:gd name="connsiteX3" fmla="*/ 38112 w 38124"/>
                <a:gd name="connsiteY3" fmla="*/ 399586 h 409577"/>
                <a:gd name="connsiteX4" fmla="*/ 19062 w 38124"/>
                <a:gd name="connsiteY4" fmla="*/ 9061 h 409577"/>
                <a:gd name="connsiteX5" fmla="*/ 9061 w 38124"/>
                <a:gd name="connsiteY5" fmla="*/ 12 h 409577"/>
                <a:gd name="connsiteX6" fmla="*/ 12 w 38124"/>
                <a:gd name="connsiteY6" fmla="*/ 10013 h 409577"/>
                <a:gd name="connsiteX7" fmla="*/ 19062 w 38124"/>
                <a:gd name="connsiteY7" fmla="*/ 400538 h 409577"/>
                <a:gd name="connsiteX8" fmla="*/ 28587 w 38124"/>
                <a:gd name="connsiteY8" fmla="*/ 409578 h 40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4" h="409577">
                  <a:moveTo>
                    <a:pt x="28587" y="409578"/>
                  </a:moveTo>
                  <a:lnTo>
                    <a:pt x="29063" y="409578"/>
                  </a:lnTo>
                  <a:cubicBezTo>
                    <a:pt x="34317" y="409321"/>
                    <a:pt x="38369" y="404854"/>
                    <a:pt x="38113" y="399599"/>
                  </a:cubicBezTo>
                  <a:cubicBezTo>
                    <a:pt x="38112" y="399595"/>
                    <a:pt x="38112" y="399591"/>
                    <a:pt x="38112" y="399586"/>
                  </a:cubicBezTo>
                  <a:lnTo>
                    <a:pt x="19062" y="9061"/>
                  </a:lnTo>
                  <a:cubicBezTo>
                    <a:pt x="18799" y="3800"/>
                    <a:pt x="14322" y="-251"/>
                    <a:pt x="9061" y="12"/>
                  </a:cubicBezTo>
                  <a:cubicBezTo>
                    <a:pt x="3800" y="275"/>
                    <a:pt x="-251" y="4753"/>
                    <a:pt x="12" y="10013"/>
                  </a:cubicBezTo>
                  <a:lnTo>
                    <a:pt x="19062" y="400538"/>
                  </a:lnTo>
                  <a:cubicBezTo>
                    <a:pt x="19321" y="405609"/>
                    <a:pt x="23510" y="409584"/>
                    <a:pt x="28587" y="409578"/>
                  </a:cubicBezTo>
                  <a:close/>
                </a:path>
              </a:pathLst>
            </a:custGeom>
            <a:solidFill>
              <a:srgbClr val="000000"/>
            </a:solidFill>
            <a:ln w="952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5308D517-7D3C-2F7B-3B04-D5FB2B76F9A8}"/>
                </a:ext>
              </a:extLst>
            </p:cNvPr>
            <p:cNvSpPr/>
            <p:nvPr/>
          </p:nvSpPr>
          <p:spPr>
            <a:xfrm>
              <a:off x="9443760" y="5589687"/>
              <a:ext cx="19050" cy="409575"/>
            </a:xfrm>
            <a:custGeom>
              <a:avLst/>
              <a:gdLst>
                <a:gd name="connsiteX0" fmla="*/ 9525 w 19050"/>
                <a:gd name="connsiteY0" fmla="*/ 409575 h 409575"/>
                <a:gd name="connsiteX1" fmla="*/ 19050 w 19050"/>
                <a:gd name="connsiteY1" fmla="*/ 400050 h 409575"/>
                <a:gd name="connsiteX2" fmla="*/ 19050 w 19050"/>
                <a:gd name="connsiteY2" fmla="*/ 9525 h 409575"/>
                <a:gd name="connsiteX3" fmla="*/ 9525 w 19050"/>
                <a:gd name="connsiteY3" fmla="*/ 0 h 409575"/>
                <a:gd name="connsiteX4" fmla="*/ 0 w 19050"/>
                <a:gd name="connsiteY4" fmla="*/ 9525 h 409575"/>
                <a:gd name="connsiteX5" fmla="*/ 0 w 19050"/>
                <a:gd name="connsiteY5" fmla="*/ 400050 h 409575"/>
                <a:gd name="connsiteX6" fmla="*/ 9525 w 19050"/>
                <a:gd name="connsiteY6"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09575">
                  <a:moveTo>
                    <a:pt x="9525" y="409575"/>
                  </a:moveTo>
                  <a:cubicBezTo>
                    <a:pt x="14786" y="409575"/>
                    <a:pt x="19050" y="405311"/>
                    <a:pt x="19050" y="400050"/>
                  </a:cubicBezTo>
                  <a:lnTo>
                    <a:pt x="19050" y="9525"/>
                  </a:lnTo>
                  <a:cubicBezTo>
                    <a:pt x="19050" y="4264"/>
                    <a:pt x="14786" y="0"/>
                    <a:pt x="9525" y="0"/>
                  </a:cubicBezTo>
                  <a:cubicBezTo>
                    <a:pt x="4264" y="0"/>
                    <a:pt x="0" y="4264"/>
                    <a:pt x="0" y="9525"/>
                  </a:cubicBezTo>
                  <a:lnTo>
                    <a:pt x="0" y="400050"/>
                  </a:lnTo>
                  <a:cubicBezTo>
                    <a:pt x="0" y="405311"/>
                    <a:pt x="4264" y="409575"/>
                    <a:pt x="9525" y="409575"/>
                  </a:cubicBezTo>
                  <a:close/>
                </a:path>
              </a:pathLst>
            </a:custGeom>
            <a:solidFill>
              <a:srgbClr val="000000"/>
            </a:solidFill>
            <a:ln w="952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B3E33231-B8AD-2A8A-3ED6-CC6B8520A9CB}"/>
                </a:ext>
              </a:extLst>
            </p:cNvPr>
            <p:cNvSpPr/>
            <p:nvPr/>
          </p:nvSpPr>
          <p:spPr>
            <a:xfrm>
              <a:off x="9558046" y="5589665"/>
              <a:ext cx="38125" cy="409596"/>
            </a:xfrm>
            <a:custGeom>
              <a:avLst/>
              <a:gdLst>
                <a:gd name="connsiteX0" fmla="*/ 9071 w 38125"/>
                <a:gd name="connsiteY0" fmla="*/ 409597 h 409596"/>
                <a:gd name="connsiteX1" fmla="*/ 9538 w 38125"/>
                <a:gd name="connsiteY1" fmla="*/ 409597 h 409596"/>
                <a:gd name="connsiteX2" fmla="*/ 19063 w 38125"/>
                <a:gd name="connsiteY2" fmla="*/ 400538 h 409596"/>
                <a:gd name="connsiteX3" fmla="*/ 38113 w 38125"/>
                <a:gd name="connsiteY3" fmla="*/ 10013 h 409596"/>
                <a:gd name="connsiteX4" fmla="*/ 29064 w 38125"/>
                <a:gd name="connsiteY4" fmla="*/ 12 h 409596"/>
                <a:gd name="connsiteX5" fmla="*/ 19063 w 38125"/>
                <a:gd name="connsiteY5" fmla="*/ 9061 h 409596"/>
                <a:gd name="connsiteX6" fmla="*/ 13 w 38125"/>
                <a:gd name="connsiteY6" fmla="*/ 399586 h 409596"/>
                <a:gd name="connsiteX7" fmla="*/ 9029 w 38125"/>
                <a:gd name="connsiteY7" fmla="*/ 409595 h 409596"/>
                <a:gd name="connsiteX8" fmla="*/ 9071 w 38125"/>
                <a:gd name="connsiteY8" fmla="*/ 409597 h 4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 h="409596">
                  <a:moveTo>
                    <a:pt x="9071" y="409597"/>
                  </a:moveTo>
                  <a:lnTo>
                    <a:pt x="9538" y="409597"/>
                  </a:lnTo>
                  <a:cubicBezTo>
                    <a:pt x="14622" y="409602"/>
                    <a:pt x="18815" y="405616"/>
                    <a:pt x="19063" y="400538"/>
                  </a:cubicBezTo>
                  <a:lnTo>
                    <a:pt x="38113" y="10013"/>
                  </a:lnTo>
                  <a:cubicBezTo>
                    <a:pt x="38376" y="4753"/>
                    <a:pt x="34325" y="275"/>
                    <a:pt x="29064" y="12"/>
                  </a:cubicBezTo>
                  <a:cubicBezTo>
                    <a:pt x="23804" y="-251"/>
                    <a:pt x="19326" y="3800"/>
                    <a:pt x="19063" y="9061"/>
                  </a:cubicBezTo>
                  <a:lnTo>
                    <a:pt x="13" y="399586"/>
                  </a:lnTo>
                  <a:cubicBezTo>
                    <a:pt x="-261" y="404839"/>
                    <a:pt x="3776" y="409320"/>
                    <a:pt x="9029" y="409595"/>
                  </a:cubicBezTo>
                  <a:cubicBezTo>
                    <a:pt x="9043" y="409595"/>
                    <a:pt x="9057" y="409596"/>
                    <a:pt x="9071" y="409597"/>
                  </a:cubicBezTo>
                  <a:close/>
                </a:path>
              </a:pathLst>
            </a:custGeom>
            <a:solidFill>
              <a:srgbClr val="000000"/>
            </a:solidFill>
            <a:ln w="9525"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A3714B5A-EAEE-EC3D-420B-E49C1AB00083}"/>
              </a:ext>
            </a:extLst>
          </p:cNvPr>
          <p:cNvGrpSpPr/>
          <p:nvPr/>
        </p:nvGrpSpPr>
        <p:grpSpPr>
          <a:xfrm>
            <a:off x="9371948" y="3931500"/>
            <a:ext cx="124641" cy="1363089"/>
            <a:chOff x="9371948" y="3931500"/>
            <a:chExt cx="124641" cy="1363089"/>
          </a:xfrm>
        </p:grpSpPr>
        <p:sp>
          <p:nvSpPr>
            <p:cNvPr id="37" name="Oval 36">
              <a:extLst>
                <a:ext uri="{FF2B5EF4-FFF2-40B4-BE49-F238E27FC236}">
                  <a16:creationId xmlns:a16="http://schemas.microsoft.com/office/drawing/2014/main" id="{848B8B80-F1EB-3D46-E7AE-9C6F2C281D7E}"/>
                </a:ext>
              </a:extLst>
            </p:cNvPr>
            <p:cNvSpPr/>
            <p:nvPr/>
          </p:nvSpPr>
          <p:spPr>
            <a:xfrm rot="8717919">
              <a:off x="9371948" y="3931500"/>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EB08069C-D537-E7B7-641F-8F63105FAC5E}"/>
                </a:ext>
              </a:extLst>
            </p:cNvPr>
            <p:cNvGrpSpPr/>
            <p:nvPr/>
          </p:nvGrpSpPr>
          <p:grpSpPr>
            <a:xfrm rot="2637284">
              <a:off x="9371948" y="4146990"/>
              <a:ext cx="124641" cy="124641"/>
              <a:chOff x="9345142" y="3584451"/>
              <a:chExt cx="124641" cy="124641"/>
            </a:xfrm>
          </p:grpSpPr>
          <p:sp>
            <p:nvSpPr>
              <p:cNvPr id="245" name="Oval 244">
                <a:extLst>
                  <a:ext uri="{FF2B5EF4-FFF2-40B4-BE49-F238E27FC236}">
                    <a16:creationId xmlns:a16="http://schemas.microsoft.com/office/drawing/2014/main" id="{51F5F9A0-DDDE-F899-8ED9-29DB360B2DAB}"/>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244711DD-B8C7-7AEE-AF98-9FC8616CB28C}"/>
                  </a:ext>
                </a:extLst>
              </p:cNvPr>
              <p:cNvSpPr/>
              <p:nvPr/>
            </p:nvSpPr>
            <p:spPr>
              <a:xfrm rot="6080635">
                <a:off x="9373338" y="3612645"/>
                <a:ext cx="68255" cy="6825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44DD447D-AE7B-88B6-3721-D2DD40DB3D4A}"/>
                </a:ext>
              </a:extLst>
            </p:cNvPr>
            <p:cNvGrpSpPr/>
            <p:nvPr/>
          </p:nvGrpSpPr>
          <p:grpSpPr>
            <a:xfrm rot="2637284">
              <a:off x="9371948" y="4362481"/>
              <a:ext cx="124641" cy="124641"/>
              <a:chOff x="9345142" y="3584451"/>
              <a:chExt cx="124641" cy="124641"/>
            </a:xfrm>
          </p:grpSpPr>
          <p:sp>
            <p:nvSpPr>
              <p:cNvPr id="243" name="Oval 242">
                <a:extLst>
                  <a:ext uri="{FF2B5EF4-FFF2-40B4-BE49-F238E27FC236}">
                    <a16:creationId xmlns:a16="http://schemas.microsoft.com/office/drawing/2014/main" id="{853BE955-4A74-1887-C358-68F7CEFAA989}"/>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36BE35D2-4076-5B38-85C3-1B5C8DB3F299}"/>
                  </a:ext>
                </a:extLst>
              </p:cNvPr>
              <p:cNvSpPr/>
              <p:nvPr/>
            </p:nvSpPr>
            <p:spPr>
              <a:xfrm rot="6080635">
                <a:off x="9373338" y="3612645"/>
                <a:ext cx="68255" cy="68255"/>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F4A0AD8F-6FC9-94C2-59C8-48D40F9C8648}"/>
                </a:ext>
              </a:extLst>
            </p:cNvPr>
            <p:cNvGrpSpPr/>
            <p:nvPr/>
          </p:nvGrpSpPr>
          <p:grpSpPr>
            <a:xfrm rot="2637284">
              <a:off x="9371948" y="4602170"/>
              <a:ext cx="124641" cy="124641"/>
              <a:chOff x="9345142" y="3584451"/>
              <a:chExt cx="124641" cy="124641"/>
            </a:xfrm>
          </p:grpSpPr>
          <p:sp>
            <p:nvSpPr>
              <p:cNvPr id="231" name="Oval 230">
                <a:extLst>
                  <a:ext uri="{FF2B5EF4-FFF2-40B4-BE49-F238E27FC236}">
                    <a16:creationId xmlns:a16="http://schemas.microsoft.com/office/drawing/2014/main" id="{D56BF8C1-5738-B0A2-BA69-51969B002951}"/>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F997E947-1EA0-A398-EC71-8E0786578F0A}"/>
                  </a:ext>
                </a:extLst>
              </p:cNvPr>
              <p:cNvSpPr/>
              <p:nvPr/>
            </p:nvSpPr>
            <p:spPr>
              <a:xfrm rot="6080635">
                <a:off x="9373338" y="3612645"/>
                <a:ext cx="68255" cy="6825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4A897060-8151-38BD-CCA4-B8AB25C6D6FD}"/>
                </a:ext>
              </a:extLst>
            </p:cNvPr>
            <p:cNvGrpSpPr/>
            <p:nvPr/>
          </p:nvGrpSpPr>
          <p:grpSpPr>
            <a:xfrm rot="2637284">
              <a:off x="9371948" y="5169948"/>
              <a:ext cx="124641" cy="124641"/>
              <a:chOff x="9345142" y="3584451"/>
              <a:chExt cx="124641" cy="124641"/>
            </a:xfrm>
          </p:grpSpPr>
          <p:sp>
            <p:nvSpPr>
              <p:cNvPr id="225" name="Oval 224">
                <a:extLst>
                  <a:ext uri="{FF2B5EF4-FFF2-40B4-BE49-F238E27FC236}">
                    <a16:creationId xmlns:a16="http://schemas.microsoft.com/office/drawing/2014/main" id="{F0FD93B9-17AF-97C9-A231-6E3711F70863}"/>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82ABB3D4-8A06-12A3-3CD8-3072F0EA8DCF}"/>
                  </a:ext>
                </a:extLst>
              </p:cNvPr>
              <p:cNvSpPr/>
              <p:nvPr/>
            </p:nvSpPr>
            <p:spPr>
              <a:xfrm rot="6080635">
                <a:off x="9373338" y="3612645"/>
                <a:ext cx="68255" cy="6825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0" name="Oval 89">
              <a:extLst>
                <a:ext uri="{FF2B5EF4-FFF2-40B4-BE49-F238E27FC236}">
                  <a16:creationId xmlns:a16="http://schemas.microsoft.com/office/drawing/2014/main" id="{215E910C-0FEE-B205-EDD7-6020C6207B29}"/>
                </a:ext>
              </a:extLst>
            </p:cNvPr>
            <p:cNvSpPr/>
            <p:nvPr/>
          </p:nvSpPr>
          <p:spPr>
            <a:xfrm rot="8717919">
              <a:off x="9371948" y="4872045"/>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AB44ECC5-9028-8CB0-669F-09C6B686A3E9}"/>
              </a:ext>
            </a:extLst>
          </p:cNvPr>
          <p:cNvGrpSpPr/>
          <p:nvPr/>
        </p:nvGrpSpPr>
        <p:grpSpPr>
          <a:xfrm>
            <a:off x="9254437" y="5610239"/>
            <a:ext cx="378380" cy="333723"/>
            <a:chOff x="7881970" y="5939411"/>
            <a:chExt cx="452749" cy="399314"/>
          </a:xfrm>
        </p:grpSpPr>
        <p:sp>
          <p:nvSpPr>
            <p:cNvPr id="217" name="Oval 216">
              <a:extLst>
                <a:ext uri="{FF2B5EF4-FFF2-40B4-BE49-F238E27FC236}">
                  <a16:creationId xmlns:a16="http://schemas.microsoft.com/office/drawing/2014/main" id="{39463A8A-0167-74D0-F2F6-6B413E78CFE6}"/>
                </a:ext>
              </a:extLst>
            </p:cNvPr>
            <p:cNvSpPr/>
            <p:nvPr/>
          </p:nvSpPr>
          <p:spPr>
            <a:xfrm>
              <a:off x="7989281" y="6034930"/>
              <a:ext cx="238125" cy="27453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Graphic 103" descr="Bio-hazard with solid fill">
              <a:extLst>
                <a:ext uri="{FF2B5EF4-FFF2-40B4-BE49-F238E27FC236}">
                  <a16:creationId xmlns:a16="http://schemas.microsoft.com/office/drawing/2014/main" id="{6C7B7D12-4920-0489-35A0-483F41542AFB}"/>
                </a:ext>
              </a:extLst>
            </p:cNvPr>
            <p:cNvSpPr/>
            <p:nvPr/>
          </p:nvSpPr>
          <p:spPr>
            <a:xfrm>
              <a:off x="7881970" y="5939411"/>
              <a:ext cx="452749" cy="399314"/>
            </a:xfrm>
            <a:custGeom>
              <a:avLst/>
              <a:gdLst>
                <a:gd name="connsiteX0" fmla="*/ 449934 w 452749"/>
                <a:gd name="connsiteY0" fmla="*/ 367794 h 399314"/>
                <a:gd name="connsiteX1" fmla="*/ 244632 w 452749"/>
                <a:gd name="connsiteY1" fmla="*/ 10564 h 399314"/>
                <a:gd name="connsiteX2" fmla="*/ 215950 w 452749"/>
                <a:gd name="connsiteY2" fmla="*/ 2788 h 399314"/>
                <a:gd name="connsiteX3" fmla="*/ 208173 w 452749"/>
                <a:gd name="connsiteY3" fmla="*/ 10564 h 399314"/>
                <a:gd name="connsiteX4" fmla="*/ 2819 w 452749"/>
                <a:gd name="connsiteY4" fmla="*/ 367794 h 399314"/>
                <a:gd name="connsiteX5" fmla="*/ 10510 w 452749"/>
                <a:gd name="connsiteY5" fmla="*/ 396499 h 399314"/>
                <a:gd name="connsiteX6" fmla="*/ 21048 w 452749"/>
                <a:gd name="connsiteY6" fmla="*/ 399314 h 399314"/>
                <a:gd name="connsiteX7" fmla="*/ 431599 w 452749"/>
                <a:gd name="connsiteY7" fmla="*/ 399314 h 399314"/>
                <a:gd name="connsiteX8" fmla="*/ 452749 w 452749"/>
                <a:gd name="connsiteY8" fmla="*/ 378437 h 399314"/>
                <a:gd name="connsiteX9" fmla="*/ 449934 w 452749"/>
                <a:gd name="connsiteY9" fmla="*/ 367794 h 399314"/>
                <a:gd name="connsiteX10" fmla="*/ 261863 w 452749"/>
                <a:gd name="connsiteY10" fmla="*/ 202417 h 399314"/>
                <a:gd name="connsiteX11" fmla="*/ 247048 w 452749"/>
                <a:gd name="connsiteY11" fmla="*/ 215446 h 399314"/>
                <a:gd name="connsiteX12" fmla="*/ 247048 w 452749"/>
                <a:gd name="connsiteY12" fmla="*/ 215446 h 399314"/>
                <a:gd name="connsiteX13" fmla="*/ 205021 w 452749"/>
                <a:gd name="connsiteY13" fmla="*/ 214448 h 399314"/>
                <a:gd name="connsiteX14" fmla="*/ 197036 w 452749"/>
                <a:gd name="connsiteY14" fmla="*/ 208511 h 399314"/>
                <a:gd name="connsiteX15" fmla="*/ 190469 w 452749"/>
                <a:gd name="connsiteY15" fmla="*/ 200736 h 399314"/>
                <a:gd name="connsiteX16" fmla="*/ 261863 w 452749"/>
                <a:gd name="connsiteY16" fmla="*/ 202417 h 399314"/>
                <a:gd name="connsiteX17" fmla="*/ 124119 w 452749"/>
                <a:gd name="connsiteY17" fmla="*/ 257473 h 399314"/>
                <a:gd name="connsiteX18" fmla="*/ 118446 w 452749"/>
                <a:gd name="connsiteY18" fmla="*/ 288993 h 399314"/>
                <a:gd name="connsiteX19" fmla="*/ 118130 w 452749"/>
                <a:gd name="connsiteY19" fmla="*/ 288993 h 399314"/>
                <a:gd name="connsiteX20" fmla="*/ 116712 w 452749"/>
                <a:gd name="connsiteY20" fmla="*/ 280378 h 399314"/>
                <a:gd name="connsiteX21" fmla="*/ 116239 w 452749"/>
                <a:gd name="connsiteY21" fmla="*/ 276910 h 399314"/>
                <a:gd name="connsiteX22" fmla="*/ 116239 w 452749"/>
                <a:gd name="connsiteY22" fmla="*/ 268873 h 399314"/>
                <a:gd name="connsiteX23" fmla="*/ 117342 w 452749"/>
                <a:gd name="connsiteY23" fmla="*/ 260940 h 399314"/>
                <a:gd name="connsiteX24" fmla="*/ 164097 w 452749"/>
                <a:gd name="connsiteY24" fmla="*/ 210192 h 399314"/>
                <a:gd name="connsiteX25" fmla="*/ 178229 w 452749"/>
                <a:gd name="connsiteY25" fmla="*/ 151407 h 399314"/>
                <a:gd name="connsiteX26" fmla="*/ 208488 w 452749"/>
                <a:gd name="connsiteY26" fmla="*/ 132075 h 399314"/>
                <a:gd name="connsiteX27" fmla="*/ 178754 w 452749"/>
                <a:gd name="connsiteY27" fmla="*/ 183243 h 399314"/>
                <a:gd name="connsiteX28" fmla="*/ 193306 w 452749"/>
                <a:gd name="connsiteY28" fmla="*/ 212136 h 399314"/>
                <a:gd name="connsiteX29" fmla="*/ 218522 w 452749"/>
                <a:gd name="connsiteY29" fmla="*/ 224849 h 399314"/>
                <a:gd name="connsiteX30" fmla="*/ 218522 w 452749"/>
                <a:gd name="connsiteY30" fmla="*/ 231521 h 399314"/>
                <a:gd name="connsiteX31" fmla="*/ 208016 w 452749"/>
                <a:gd name="connsiteY31" fmla="*/ 247807 h 399314"/>
                <a:gd name="connsiteX32" fmla="*/ 203603 w 452749"/>
                <a:gd name="connsiteY32" fmla="*/ 250276 h 399314"/>
                <a:gd name="connsiteX33" fmla="*/ 176548 w 452749"/>
                <a:gd name="connsiteY33" fmla="*/ 233675 h 399314"/>
                <a:gd name="connsiteX34" fmla="*/ 124014 w 452749"/>
                <a:gd name="connsiteY34" fmla="*/ 257210 h 399314"/>
                <a:gd name="connsiteX35" fmla="*/ 187527 w 452749"/>
                <a:gd name="connsiteY35" fmla="*/ 257053 h 399314"/>
                <a:gd name="connsiteX36" fmla="*/ 209434 w 452749"/>
                <a:gd name="connsiteY36" fmla="*/ 282847 h 399314"/>
                <a:gd name="connsiteX37" fmla="*/ 204864 w 452749"/>
                <a:gd name="connsiteY37" fmla="*/ 300656 h 399314"/>
                <a:gd name="connsiteX38" fmla="*/ 204286 w 452749"/>
                <a:gd name="connsiteY38" fmla="*/ 301706 h 399314"/>
                <a:gd name="connsiteX39" fmla="*/ 167512 w 452749"/>
                <a:gd name="connsiteY39" fmla="*/ 238088 h 399314"/>
                <a:gd name="connsiteX40" fmla="*/ 186424 w 452749"/>
                <a:gd name="connsiteY40" fmla="*/ 243079 h 399314"/>
                <a:gd name="connsiteX41" fmla="*/ 187527 w 452749"/>
                <a:gd name="connsiteY41" fmla="*/ 256842 h 399314"/>
                <a:gd name="connsiteX42" fmla="*/ 297481 w 452749"/>
                <a:gd name="connsiteY42" fmla="*/ 332333 h 399314"/>
                <a:gd name="connsiteX43" fmla="*/ 275522 w 452749"/>
                <a:gd name="connsiteY43" fmla="*/ 337587 h 399314"/>
                <a:gd name="connsiteX44" fmla="*/ 268167 w 452749"/>
                <a:gd name="connsiteY44" fmla="*/ 337587 h 399314"/>
                <a:gd name="connsiteX45" fmla="*/ 226140 w 452749"/>
                <a:gd name="connsiteY45" fmla="*/ 318675 h 399314"/>
                <a:gd name="connsiteX46" fmla="*/ 172818 w 452749"/>
                <a:gd name="connsiteY46" fmla="*/ 336589 h 399314"/>
                <a:gd name="connsiteX47" fmla="*/ 135414 w 452749"/>
                <a:gd name="connsiteY47" fmla="*/ 318412 h 399314"/>
                <a:gd name="connsiteX48" fmla="*/ 165201 w 452749"/>
                <a:gd name="connsiteY48" fmla="*/ 329339 h 399314"/>
                <a:gd name="connsiteX49" fmla="*/ 195460 w 452749"/>
                <a:gd name="connsiteY49" fmla="*/ 319568 h 399314"/>
                <a:gd name="connsiteX50" fmla="*/ 209487 w 452749"/>
                <a:gd name="connsiteY50" fmla="*/ 302757 h 399314"/>
                <a:gd name="connsiteX51" fmla="*/ 214740 w 452749"/>
                <a:gd name="connsiteY51" fmla="*/ 281376 h 399314"/>
                <a:gd name="connsiteX52" fmla="*/ 211640 w 452749"/>
                <a:gd name="connsiteY52" fmla="*/ 263935 h 399314"/>
                <a:gd name="connsiteX53" fmla="*/ 215003 w 452749"/>
                <a:gd name="connsiteY53" fmla="*/ 262043 h 399314"/>
                <a:gd name="connsiteX54" fmla="*/ 236699 w 452749"/>
                <a:gd name="connsiteY54" fmla="*/ 262726 h 399314"/>
                <a:gd name="connsiteX55" fmla="*/ 240797 w 452749"/>
                <a:gd name="connsiteY55" fmla="*/ 265038 h 399314"/>
                <a:gd name="connsiteX56" fmla="*/ 256242 w 452749"/>
                <a:gd name="connsiteY56" fmla="*/ 319095 h 399314"/>
                <a:gd name="connsiteX57" fmla="*/ 315972 w 452749"/>
                <a:gd name="connsiteY57" fmla="*/ 319988 h 399314"/>
                <a:gd name="connsiteX58" fmla="*/ 297481 w 452749"/>
                <a:gd name="connsiteY58" fmla="*/ 332333 h 399314"/>
                <a:gd name="connsiteX59" fmla="*/ 263491 w 452749"/>
                <a:gd name="connsiteY59" fmla="*/ 244812 h 399314"/>
                <a:gd name="connsiteX60" fmla="*/ 282193 w 452749"/>
                <a:gd name="connsiteY60" fmla="*/ 238508 h 399314"/>
                <a:gd name="connsiteX61" fmla="*/ 247731 w 452749"/>
                <a:gd name="connsiteY61" fmla="*/ 300551 h 399314"/>
                <a:gd name="connsiteX62" fmla="*/ 243318 w 452749"/>
                <a:gd name="connsiteY62" fmla="*/ 281218 h 399314"/>
                <a:gd name="connsiteX63" fmla="*/ 263491 w 452749"/>
                <a:gd name="connsiteY63" fmla="*/ 253795 h 399314"/>
                <a:gd name="connsiteX64" fmla="*/ 263491 w 452749"/>
                <a:gd name="connsiteY64" fmla="*/ 244812 h 399314"/>
                <a:gd name="connsiteX65" fmla="*/ 336513 w 452749"/>
                <a:gd name="connsiteY65" fmla="*/ 276805 h 399314"/>
                <a:gd name="connsiteX66" fmla="*/ 335620 w 452749"/>
                <a:gd name="connsiteY66" fmla="*/ 283687 h 399314"/>
                <a:gd name="connsiteX67" fmla="*/ 334464 w 452749"/>
                <a:gd name="connsiteY67" fmla="*/ 288941 h 399314"/>
                <a:gd name="connsiteX68" fmla="*/ 325901 w 452749"/>
                <a:gd name="connsiteY68" fmla="*/ 253113 h 399314"/>
                <a:gd name="connsiteX69" fmla="*/ 302997 w 452749"/>
                <a:gd name="connsiteY69" fmla="*/ 235724 h 399314"/>
                <a:gd name="connsiteX70" fmla="*/ 248414 w 452749"/>
                <a:gd name="connsiteY70" fmla="*/ 251484 h 399314"/>
                <a:gd name="connsiteX71" fmla="*/ 244527 w 452749"/>
                <a:gd name="connsiteY71" fmla="*/ 249330 h 399314"/>
                <a:gd name="connsiteX72" fmla="*/ 244527 w 452749"/>
                <a:gd name="connsiteY72" fmla="*/ 248069 h 399314"/>
                <a:gd name="connsiteX73" fmla="*/ 234020 w 452749"/>
                <a:gd name="connsiteY73" fmla="*/ 231679 h 399314"/>
                <a:gd name="connsiteX74" fmla="*/ 234020 w 452749"/>
                <a:gd name="connsiteY74" fmla="*/ 225112 h 399314"/>
                <a:gd name="connsiteX75" fmla="*/ 274637 w 452749"/>
                <a:gd name="connsiteY75" fmla="*/ 169770 h 399314"/>
                <a:gd name="connsiteX76" fmla="*/ 244316 w 452749"/>
                <a:gd name="connsiteY76" fmla="*/ 131917 h 399314"/>
                <a:gd name="connsiteX77" fmla="*/ 289233 w 452749"/>
                <a:gd name="connsiteY77" fmla="*/ 210718 h 399314"/>
                <a:gd name="connsiteX78" fmla="*/ 293173 w 452749"/>
                <a:gd name="connsiteY78" fmla="*/ 211979 h 399314"/>
                <a:gd name="connsiteX79" fmla="*/ 335200 w 452749"/>
                <a:gd name="connsiteY79" fmla="*/ 260047 h 399314"/>
                <a:gd name="connsiteX80" fmla="*/ 336408 w 452749"/>
                <a:gd name="connsiteY80" fmla="*/ 268137 h 399314"/>
                <a:gd name="connsiteX81" fmla="*/ 336408 w 452749"/>
                <a:gd name="connsiteY81" fmla="*/ 269293 h 39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2749" h="399314">
                  <a:moveTo>
                    <a:pt x="449934" y="367794"/>
                  </a:moveTo>
                  <a:lnTo>
                    <a:pt x="244632" y="10564"/>
                  </a:lnTo>
                  <a:cubicBezTo>
                    <a:pt x="238859" y="497"/>
                    <a:pt x="226017" y="-2985"/>
                    <a:pt x="215950" y="2788"/>
                  </a:cubicBezTo>
                  <a:cubicBezTo>
                    <a:pt x="212713" y="4644"/>
                    <a:pt x="210029" y="7328"/>
                    <a:pt x="208173" y="10564"/>
                  </a:cubicBezTo>
                  <a:lnTo>
                    <a:pt x="2819" y="367794"/>
                  </a:lnTo>
                  <a:cubicBezTo>
                    <a:pt x="-2984" y="377844"/>
                    <a:pt x="460" y="390696"/>
                    <a:pt x="10510" y="396499"/>
                  </a:cubicBezTo>
                  <a:cubicBezTo>
                    <a:pt x="13714" y="398348"/>
                    <a:pt x="17349" y="399319"/>
                    <a:pt x="21048" y="399314"/>
                  </a:cubicBezTo>
                  <a:lnTo>
                    <a:pt x="431599" y="399314"/>
                  </a:lnTo>
                  <a:cubicBezTo>
                    <a:pt x="443204" y="399389"/>
                    <a:pt x="452673" y="390042"/>
                    <a:pt x="452749" y="378437"/>
                  </a:cubicBezTo>
                  <a:cubicBezTo>
                    <a:pt x="452773" y="374702"/>
                    <a:pt x="451801" y="371028"/>
                    <a:pt x="449934" y="367794"/>
                  </a:cubicBezTo>
                  <a:close/>
                  <a:moveTo>
                    <a:pt x="261863" y="202417"/>
                  </a:moveTo>
                  <a:cubicBezTo>
                    <a:pt x="257973" y="207824"/>
                    <a:pt x="252907" y="212278"/>
                    <a:pt x="247048" y="215446"/>
                  </a:cubicBezTo>
                  <a:lnTo>
                    <a:pt x="247048" y="215446"/>
                  </a:lnTo>
                  <a:cubicBezTo>
                    <a:pt x="234522" y="206670"/>
                    <a:pt x="217950" y="206277"/>
                    <a:pt x="205021" y="214448"/>
                  </a:cubicBezTo>
                  <a:cubicBezTo>
                    <a:pt x="202148" y="212770"/>
                    <a:pt x="199470" y="210779"/>
                    <a:pt x="197036" y="208511"/>
                  </a:cubicBezTo>
                  <a:cubicBezTo>
                    <a:pt x="194566" y="206171"/>
                    <a:pt x="192363" y="203563"/>
                    <a:pt x="190469" y="200736"/>
                  </a:cubicBezTo>
                  <a:cubicBezTo>
                    <a:pt x="211807" y="184766"/>
                    <a:pt x="241300" y="185460"/>
                    <a:pt x="261863" y="202417"/>
                  </a:cubicBezTo>
                  <a:close/>
                  <a:moveTo>
                    <a:pt x="124119" y="257473"/>
                  </a:moveTo>
                  <a:cubicBezTo>
                    <a:pt x="118673" y="267019"/>
                    <a:pt x="116669" y="278146"/>
                    <a:pt x="118446" y="288993"/>
                  </a:cubicBezTo>
                  <a:lnTo>
                    <a:pt x="118130" y="288993"/>
                  </a:lnTo>
                  <a:cubicBezTo>
                    <a:pt x="117658" y="286104"/>
                    <a:pt x="117132" y="283267"/>
                    <a:pt x="116712" y="280378"/>
                  </a:cubicBezTo>
                  <a:cubicBezTo>
                    <a:pt x="116712" y="279222"/>
                    <a:pt x="116397" y="278066"/>
                    <a:pt x="116239" y="276910"/>
                  </a:cubicBezTo>
                  <a:lnTo>
                    <a:pt x="116239" y="268873"/>
                  </a:lnTo>
                  <a:cubicBezTo>
                    <a:pt x="116607" y="266246"/>
                    <a:pt x="116817" y="263619"/>
                    <a:pt x="117342" y="260940"/>
                  </a:cubicBezTo>
                  <a:cubicBezTo>
                    <a:pt x="121787" y="236398"/>
                    <a:pt x="140001" y="216629"/>
                    <a:pt x="164097" y="210192"/>
                  </a:cubicBezTo>
                  <a:cubicBezTo>
                    <a:pt x="158756" y="189466"/>
                    <a:pt x="164051" y="167441"/>
                    <a:pt x="178229" y="151407"/>
                  </a:cubicBezTo>
                  <a:cubicBezTo>
                    <a:pt x="186208" y="142143"/>
                    <a:pt x="196728" y="135421"/>
                    <a:pt x="208488" y="132075"/>
                  </a:cubicBezTo>
                  <a:cubicBezTo>
                    <a:pt x="187475" y="142161"/>
                    <a:pt x="176495" y="158920"/>
                    <a:pt x="178754" y="183243"/>
                  </a:cubicBezTo>
                  <a:cubicBezTo>
                    <a:pt x="179872" y="194340"/>
                    <a:pt x="185055" y="204631"/>
                    <a:pt x="193306" y="212136"/>
                  </a:cubicBezTo>
                  <a:cubicBezTo>
                    <a:pt x="200220" y="218844"/>
                    <a:pt x="209018" y="223279"/>
                    <a:pt x="218522" y="224849"/>
                  </a:cubicBezTo>
                  <a:lnTo>
                    <a:pt x="218522" y="231521"/>
                  </a:lnTo>
                  <a:cubicBezTo>
                    <a:pt x="212203" y="234504"/>
                    <a:pt x="208128" y="240820"/>
                    <a:pt x="208016" y="247807"/>
                  </a:cubicBezTo>
                  <a:lnTo>
                    <a:pt x="203603" y="250276"/>
                  </a:lnTo>
                  <a:cubicBezTo>
                    <a:pt x="196767" y="241790"/>
                    <a:pt x="187210" y="235926"/>
                    <a:pt x="176548" y="233675"/>
                  </a:cubicBezTo>
                  <a:cubicBezTo>
                    <a:pt x="155767" y="229117"/>
                    <a:pt x="134446" y="238668"/>
                    <a:pt x="124014" y="257210"/>
                  </a:cubicBezTo>
                  <a:close/>
                  <a:moveTo>
                    <a:pt x="187527" y="257053"/>
                  </a:moveTo>
                  <a:cubicBezTo>
                    <a:pt x="190377" y="268612"/>
                    <a:pt x="198488" y="278163"/>
                    <a:pt x="209434" y="282847"/>
                  </a:cubicBezTo>
                  <a:cubicBezTo>
                    <a:pt x="209218" y="289044"/>
                    <a:pt x="207659" y="295120"/>
                    <a:pt x="204864" y="300656"/>
                  </a:cubicBezTo>
                  <a:cubicBezTo>
                    <a:pt x="204651" y="300994"/>
                    <a:pt x="204458" y="301345"/>
                    <a:pt x="204286" y="301706"/>
                  </a:cubicBezTo>
                  <a:cubicBezTo>
                    <a:pt x="178458" y="291944"/>
                    <a:pt x="163080" y="265341"/>
                    <a:pt x="167512" y="238088"/>
                  </a:cubicBezTo>
                  <a:cubicBezTo>
                    <a:pt x="174116" y="238275"/>
                    <a:pt x="180588" y="239983"/>
                    <a:pt x="186424" y="243079"/>
                  </a:cubicBezTo>
                  <a:cubicBezTo>
                    <a:pt x="185897" y="247695"/>
                    <a:pt x="186272" y="252369"/>
                    <a:pt x="187527" y="256842"/>
                  </a:cubicBezTo>
                  <a:close/>
                  <a:moveTo>
                    <a:pt x="297481" y="332333"/>
                  </a:moveTo>
                  <a:cubicBezTo>
                    <a:pt x="290484" y="335231"/>
                    <a:pt x="283072" y="337004"/>
                    <a:pt x="275522" y="337587"/>
                  </a:cubicBezTo>
                  <a:lnTo>
                    <a:pt x="268167" y="337587"/>
                  </a:lnTo>
                  <a:cubicBezTo>
                    <a:pt x="252340" y="336539"/>
                    <a:pt x="237420" y="329825"/>
                    <a:pt x="226140" y="318675"/>
                  </a:cubicBezTo>
                  <a:cubicBezTo>
                    <a:pt x="212059" y="332516"/>
                    <a:pt x="192399" y="339121"/>
                    <a:pt x="172818" y="336589"/>
                  </a:cubicBezTo>
                  <a:cubicBezTo>
                    <a:pt x="158653" y="334935"/>
                    <a:pt x="145467" y="328527"/>
                    <a:pt x="135414" y="318412"/>
                  </a:cubicBezTo>
                  <a:cubicBezTo>
                    <a:pt x="143851" y="325267"/>
                    <a:pt x="154332" y="329112"/>
                    <a:pt x="165201" y="329339"/>
                  </a:cubicBezTo>
                  <a:cubicBezTo>
                    <a:pt x="176108" y="329638"/>
                    <a:pt x="186788" y="326190"/>
                    <a:pt x="195460" y="319568"/>
                  </a:cubicBezTo>
                  <a:cubicBezTo>
                    <a:pt x="201400" y="315153"/>
                    <a:pt x="206207" y="309392"/>
                    <a:pt x="209487" y="302757"/>
                  </a:cubicBezTo>
                  <a:cubicBezTo>
                    <a:pt x="212896" y="296142"/>
                    <a:pt x="214696" y="288817"/>
                    <a:pt x="214740" y="281376"/>
                  </a:cubicBezTo>
                  <a:cubicBezTo>
                    <a:pt x="214770" y="275423"/>
                    <a:pt x="213720" y="269513"/>
                    <a:pt x="211640" y="263935"/>
                  </a:cubicBezTo>
                  <a:lnTo>
                    <a:pt x="215003" y="262043"/>
                  </a:lnTo>
                  <a:cubicBezTo>
                    <a:pt x="221271" y="267090"/>
                    <a:pt x="230126" y="267369"/>
                    <a:pt x="236699" y="262726"/>
                  </a:cubicBezTo>
                  <a:lnTo>
                    <a:pt x="240797" y="265038"/>
                  </a:lnTo>
                  <a:cubicBezTo>
                    <a:pt x="233755" y="284502"/>
                    <a:pt x="239980" y="306289"/>
                    <a:pt x="256242" y="319095"/>
                  </a:cubicBezTo>
                  <a:cubicBezTo>
                    <a:pt x="276099" y="333542"/>
                    <a:pt x="296062" y="332964"/>
                    <a:pt x="315972" y="319988"/>
                  </a:cubicBezTo>
                  <a:cubicBezTo>
                    <a:pt x="310566" y="325137"/>
                    <a:pt x="304309" y="329314"/>
                    <a:pt x="297481" y="332333"/>
                  </a:cubicBezTo>
                  <a:close/>
                  <a:moveTo>
                    <a:pt x="263491" y="244812"/>
                  </a:moveTo>
                  <a:cubicBezTo>
                    <a:pt x="269160" y="241306"/>
                    <a:pt x="275559" y="239149"/>
                    <a:pt x="282193" y="238508"/>
                  </a:cubicBezTo>
                  <a:cubicBezTo>
                    <a:pt x="286254" y="264638"/>
                    <a:pt x="272061" y="290191"/>
                    <a:pt x="247731" y="300551"/>
                  </a:cubicBezTo>
                  <a:cubicBezTo>
                    <a:pt x="244658" y="294580"/>
                    <a:pt x="243140" y="287931"/>
                    <a:pt x="243318" y="281218"/>
                  </a:cubicBezTo>
                  <a:cubicBezTo>
                    <a:pt x="253975" y="275752"/>
                    <a:pt x="261446" y="265597"/>
                    <a:pt x="263491" y="253795"/>
                  </a:cubicBezTo>
                  <a:cubicBezTo>
                    <a:pt x="263832" y="250811"/>
                    <a:pt x="263832" y="247797"/>
                    <a:pt x="263491" y="244812"/>
                  </a:cubicBezTo>
                  <a:close/>
                  <a:moveTo>
                    <a:pt x="336513" y="276805"/>
                  </a:moveTo>
                  <a:cubicBezTo>
                    <a:pt x="336251" y="279117"/>
                    <a:pt x="335988" y="281376"/>
                    <a:pt x="335620" y="283687"/>
                  </a:cubicBezTo>
                  <a:cubicBezTo>
                    <a:pt x="335252" y="285999"/>
                    <a:pt x="334885" y="287312"/>
                    <a:pt x="334464" y="288941"/>
                  </a:cubicBezTo>
                  <a:cubicBezTo>
                    <a:pt x="336377" y="276339"/>
                    <a:pt x="333305" y="263487"/>
                    <a:pt x="325901" y="253113"/>
                  </a:cubicBezTo>
                  <a:cubicBezTo>
                    <a:pt x="320257" y="245079"/>
                    <a:pt x="312252" y="239001"/>
                    <a:pt x="302997" y="235724"/>
                  </a:cubicBezTo>
                  <a:cubicBezTo>
                    <a:pt x="283305" y="228721"/>
                    <a:pt x="261342" y="235062"/>
                    <a:pt x="248414" y="251484"/>
                  </a:cubicBezTo>
                  <a:lnTo>
                    <a:pt x="244527" y="249330"/>
                  </a:lnTo>
                  <a:cubicBezTo>
                    <a:pt x="244527" y="248910"/>
                    <a:pt x="244527" y="248490"/>
                    <a:pt x="244527" y="248069"/>
                  </a:cubicBezTo>
                  <a:cubicBezTo>
                    <a:pt x="244467" y="241040"/>
                    <a:pt x="240382" y="234668"/>
                    <a:pt x="234020" y="231679"/>
                  </a:cubicBezTo>
                  <a:lnTo>
                    <a:pt x="234020" y="225112"/>
                  </a:lnTo>
                  <a:cubicBezTo>
                    <a:pt x="260518" y="221046"/>
                    <a:pt x="278703" y="196269"/>
                    <a:pt x="274637" y="169770"/>
                  </a:cubicBezTo>
                  <a:cubicBezTo>
                    <a:pt x="272010" y="152646"/>
                    <a:pt x="260454" y="138220"/>
                    <a:pt x="244316" y="131917"/>
                  </a:cubicBezTo>
                  <a:cubicBezTo>
                    <a:pt x="278287" y="141521"/>
                    <a:pt x="298279" y="176594"/>
                    <a:pt x="289233" y="210718"/>
                  </a:cubicBezTo>
                  <a:cubicBezTo>
                    <a:pt x="290546" y="211138"/>
                    <a:pt x="291860" y="211506"/>
                    <a:pt x="293173" y="211979"/>
                  </a:cubicBezTo>
                  <a:cubicBezTo>
                    <a:pt x="314778" y="219321"/>
                    <a:pt x="330808" y="237655"/>
                    <a:pt x="335200" y="260047"/>
                  </a:cubicBezTo>
                  <a:cubicBezTo>
                    <a:pt x="335830" y="262674"/>
                    <a:pt x="335988" y="265300"/>
                    <a:pt x="336408" y="268137"/>
                  </a:cubicBezTo>
                  <a:lnTo>
                    <a:pt x="336408" y="269293"/>
                  </a:lnTo>
                  <a:close/>
                </a:path>
              </a:pathLst>
            </a:custGeom>
            <a:solidFill>
              <a:srgbClr val="000000"/>
            </a:solidFill>
            <a:ln w="5159" cap="flat">
              <a:noFill/>
              <a:prstDash val="solid"/>
              <a:miter/>
            </a:ln>
          </p:spPr>
          <p:txBody>
            <a:bodyPr rtlCol="0" anchor="ctr"/>
            <a:lstStyle/>
            <a:p>
              <a:endParaRPr lang="en-US"/>
            </a:p>
          </p:txBody>
        </p:sp>
      </p:grpSp>
      <p:grpSp>
        <p:nvGrpSpPr>
          <p:cNvPr id="104" name="Group 103">
            <a:extLst>
              <a:ext uri="{FF2B5EF4-FFF2-40B4-BE49-F238E27FC236}">
                <a16:creationId xmlns:a16="http://schemas.microsoft.com/office/drawing/2014/main" id="{4D8F0DF0-1A1D-4EA4-928F-285EA7DF600C}"/>
              </a:ext>
            </a:extLst>
          </p:cNvPr>
          <p:cNvGrpSpPr/>
          <p:nvPr/>
        </p:nvGrpSpPr>
        <p:grpSpPr>
          <a:xfrm rot="204959">
            <a:off x="8359902" y="4775240"/>
            <a:ext cx="339053" cy="1030753"/>
            <a:chOff x="8403846" y="4744886"/>
            <a:chExt cx="339053" cy="1030753"/>
          </a:xfrm>
        </p:grpSpPr>
        <p:grpSp>
          <p:nvGrpSpPr>
            <p:cNvPr id="211" name="Group 210">
              <a:extLst>
                <a:ext uri="{FF2B5EF4-FFF2-40B4-BE49-F238E27FC236}">
                  <a16:creationId xmlns:a16="http://schemas.microsoft.com/office/drawing/2014/main" id="{E5506724-A9E9-5A5F-8195-8579F23C5377}"/>
                </a:ext>
              </a:extLst>
            </p:cNvPr>
            <p:cNvGrpSpPr/>
            <p:nvPr/>
          </p:nvGrpSpPr>
          <p:grpSpPr>
            <a:xfrm>
              <a:off x="8403846" y="4744886"/>
              <a:ext cx="339053" cy="1030753"/>
              <a:chOff x="8403846" y="4744886"/>
              <a:chExt cx="339053" cy="1030753"/>
            </a:xfrm>
          </p:grpSpPr>
          <p:sp>
            <p:nvSpPr>
              <p:cNvPr id="215" name="Round Same Side Corner Rectangle 214">
                <a:extLst>
                  <a:ext uri="{FF2B5EF4-FFF2-40B4-BE49-F238E27FC236}">
                    <a16:creationId xmlns:a16="http://schemas.microsoft.com/office/drawing/2014/main" id="{3899817F-9152-8986-54FC-EEA353E6B8FC}"/>
                  </a:ext>
                </a:extLst>
              </p:cNvPr>
              <p:cNvSpPr/>
              <p:nvPr/>
            </p:nvSpPr>
            <p:spPr>
              <a:xfrm rot="11443788">
                <a:off x="8472934" y="4744886"/>
                <a:ext cx="269965" cy="1030753"/>
              </a:xfrm>
              <a:prstGeom prst="round2SameRect">
                <a:avLst>
                  <a:gd name="adj1" fmla="val 36022"/>
                  <a:gd name="adj2" fmla="val 0"/>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 Same Side Corner Rectangle 215">
                <a:extLst>
                  <a:ext uri="{FF2B5EF4-FFF2-40B4-BE49-F238E27FC236}">
                    <a16:creationId xmlns:a16="http://schemas.microsoft.com/office/drawing/2014/main" id="{96380E40-EFAA-19D2-917B-FE4D6F00EE7A}"/>
                  </a:ext>
                </a:extLst>
              </p:cNvPr>
              <p:cNvSpPr/>
              <p:nvPr/>
            </p:nvSpPr>
            <p:spPr>
              <a:xfrm rot="11443788">
                <a:off x="8403846" y="5486554"/>
                <a:ext cx="269965" cy="283599"/>
              </a:xfrm>
              <a:prstGeom prst="round2SameRect">
                <a:avLst>
                  <a:gd name="adj1" fmla="val 36022"/>
                  <a:gd name="adj2" fmla="val 0"/>
                </a:avLst>
              </a:prstGeom>
              <a:solidFill>
                <a:schemeClr val="accent1">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2" name="Oval 211">
              <a:extLst>
                <a:ext uri="{FF2B5EF4-FFF2-40B4-BE49-F238E27FC236}">
                  <a16:creationId xmlns:a16="http://schemas.microsoft.com/office/drawing/2014/main" id="{EB84162E-6920-A8EC-DAF1-C3569C0398B1}"/>
                </a:ext>
              </a:extLst>
            </p:cNvPr>
            <p:cNvSpPr/>
            <p:nvPr/>
          </p:nvSpPr>
          <p:spPr>
            <a:xfrm rot="8717919">
              <a:off x="8441311" y="5530079"/>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AD717B27-C6E2-A42B-D05E-0BBE4E73859D}"/>
                </a:ext>
              </a:extLst>
            </p:cNvPr>
            <p:cNvSpPr/>
            <p:nvPr/>
          </p:nvSpPr>
          <p:spPr>
            <a:xfrm rot="8717919">
              <a:off x="8536547" y="5624791"/>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10051B6-9774-B8AE-B471-6D9A89209449}"/>
                </a:ext>
              </a:extLst>
            </p:cNvPr>
            <p:cNvSpPr/>
            <p:nvPr/>
          </p:nvSpPr>
          <p:spPr>
            <a:xfrm rot="8717919">
              <a:off x="8579331" y="5531657"/>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50E87F7F-BE55-79B4-628F-5874063D4D66}"/>
              </a:ext>
            </a:extLst>
          </p:cNvPr>
          <p:cNvGrpSpPr/>
          <p:nvPr/>
        </p:nvGrpSpPr>
        <p:grpSpPr>
          <a:xfrm>
            <a:off x="8355418" y="3550412"/>
            <a:ext cx="469015" cy="960944"/>
            <a:chOff x="8355418" y="3550412"/>
            <a:chExt cx="469015" cy="960944"/>
          </a:xfrm>
        </p:grpSpPr>
        <p:sp>
          <p:nvSpPr>
            <p:cNvPr id="205" name="Rectangle 204">
              <a:extLst>
                <a:ext uri="{FF2B5EF4-FFF2-40B4-BE49-F238E27FC236}">
                  <a16:creationId xmlns:a16="http://schemas.microsoft.com/office/drawing/2014/main" id="{21054B17-DA59-7FA2-B760-1D2734FB66DA}"/>
                </a:ext>
              </a:extLst>
            </p:cNvPr>
            <p:cNvSpPr/>
            <p:nvPr/>
          </p:nvSpPr>
          <p:spPr>
            <a:xfrm rot="1759398">
              <a:off x="8664979" y="3550412"/>
              <a:ext cx="97394" cy="960944"/>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6" name="Cross 205">
              <a:extLst>
                <a:ext uri="{FF2B5EF4-FFF2-40B4-BE49-F238E27FC236}">
                  <a16:creationId xmlns:a16="http://schemas.microsoft.com/office/drawing/2014/main" id="{A9C33860-5180-B1E3-9D29-F30EC1E59E2B}"/>
                </a:ext>
              </a:extLst>
            </p:cNvPr>
            <p:cNvSpPr/>
            <p:nvPr/>
          </p:nvSpPr>
          <p:spPr>
            <a:xfrm rot="5400000">
              <a:off x="8723252" y="3594646"/>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7" name="Cross 206">
              <a:extLst>
                <a:ext uri="{FF2B5EF4-FFF2-40B4-BE49-F238E27FC236}">
                  <a16:creationId xmlns:a16="http://schemas.microsoft.com/office/drawing/2014/main" id="{3EF28DA1-C252-CAFD-FE3E-56BA54F24A26}"/>
                </a:ext>
              </a:extLst>
            </p:cNvPr>
            <p:cNvSpPr/>
            <p:nvPr/>
          </p:nvSpPr>
          <p:spPr>
            <a:xfrm rot="5400000">
              <a:off x="8628002" y="3740696"/>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8" name="Cross 207">
              <a:extLst>
                <a:ext uri="{FF2B5EF4-FFF2-40B4-BE49-F238E27FC236}">
                  <a16:creationId xmlns:a16="http://schemas.microsoft.com/office/drawing/2014/main" id="{12A0CED5-F738-92F2-BF04-33AC921C6E96}"/>
                </a:ext>
              </a:extLst>
            </p:cNvPr>
            <p:cNvSpPr/>
            <p:nvPr/>
          </p:nvSpPr>
          <p:spPr>
            <a:xfrm rot="5400000">
              <a:off x="8522925" y="3889800"/>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9" name="Cross 208">
              <a:extLst>
                <a:ext uri="{FF2B5EF4-FFF2-40B4-BE49-F238E27FC236}">
                  <a16:creationId xmlns:a16="http://schemas.microsoft.com/office/drawing/2014/main" id="{CD63F6A6-6796-74AE-6D3E-CC019D4BB6BC}"/>
                </a:ext>
              </a:extLst>
            </p:cNvPr>
            <p:cNvSpPr/>
            <p:nvPr/>
          </p:nvSpPr>
          <p:spPr>
            <a:xfrm rot="5400000">
              <a:off x="8437477" y="4059676"/>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10" name="Cross 209">
              <a:extLst>
                <a:ext uri="{FF2B5EF4-FFF2-40B4-BE49-F238E27FC236}">
                  <a16:creationId xmlns:a16="http://schemas.microsoft.com/office/drawing/2014/main" id="{D5FB51F3-5211-4CC3-7FCD-04AA1AF8DFCF}"/>
                </a:ext>
              </a:extLst>
            </p:cNvPr>
            <p:cNvSpPr/>
            <p:nvPr/>
          </p:nvSpPr>
          <p:spPr>
            <a:xfrm rot="5400000">
              <a:off x="8355418" y="4223202"/>
              <a:ext cx="101181" cy="101181"/>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grpSp>
        <p:nvGrpSpPr>
          <p:cNvPr id="115" name="Group 114">
            <a:extLst>
              <a:ext uri="{FF2B5EF4-FFF2-40B4-BE49-F238E27FC236}">
                <a16:creationId xmlns:a16="http://schemas.microsoft.com/office/drawing/2014/main" id="{2622B002-BAA8-DF97-81FA-B678FDB548E6}"/>
              </a:ext>
            </a:extLst>
          </p:cNvPr>
          <p:cNvGrpSpPr/>
          <p:nvPr/>
        </p:nvGrpSpPr>
        <p:grpSpPr>
          <a:xfrm>
            <a:off x="10091324" y="4715487"/>
            <a:ext cx="363035" cy="1030753"/>
            <a:chOff x="10079749" y="4715487"/>
            <a:chExt cx="363035" cy="1030753"/>
          </a:xfrm>
        </p:grpSpPr>
        <p:sp>
          <p:nvSpPr>
            <p:cNvPr id="201" name="Round Same Side Corner Rectangle 200">
              <a:extLst>
                <a:ext uri="{FF2B5EF4-FFF2-40B4-BE49-F238E27FC236}">
                  <a16:creationId xmlns:a16="http://schemas.microsoft.com/office/drawing/2014/main" id="{9D0C0545-1C0A-6960-60F7-926288AB7763}"/>
                </a:ext>
              </a:extLst>
            </p:cNvPr>
            <p:cNvSpPr/>
            <p:nvPr/>
          </p:nvSpPr>
          <p:spPr>
            <a:xfrm rot="9879095">
              <a:off x="10079749" y="4715487"/>
              <a:ext cx="269965" cy="1030753"/>
            </a:xfrm>
            <a:prstGeom prst="round2SameRect">
              <a:avLst>
                <a:gd name="adj1" fmla="val 36022"/>
                <a:gd name="adj2" fmla="val 0"/>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 Same Side Corner Rectangle 201">
              <a:extLst>
                <a:ext uri="{FF2B5EF4-FFF2-40B4-BE49-F238E27FC236}">
                  <a16:creationId xmlns:a16="http://schemas.microsoft.com/office/drawing/2014/main" id="{DFA59477-D324-0B41-DE69-F72412952BA6}"/>
                </a:ext>
              </a:extLst>
            </p:cNvPr>
            <p:cNvSpPr/>
            <p:nvPr/>
          </p:nvSpPr>
          <p:spPr>
            <a:xfrm rot="9879095">
              <a:off x="10172819" y="5406652"/>
              <a:ext cx="269965" cy="327522"/>
            </a:xfrm>
            <a:prstGeom prst="round2SameRect">
              <a:avLst>
                <a:gd name="adj1" fmla="val 36022"/>
                <a:gd name="adj2" fmla="val 0"/>
              </a:avLst>
            </a:prstGeom>
            <a:solidFill>
              <a:schemeClr val="accent1">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488F1653-173A-D10F-BB89-837F920D771F}"/>
                </a:ext>
              </a:extLst>
            </p:cNvPr>
            <p:cNvSpPr/>
            <p:nvPr/>
          </p:nvSpPr>
          <p:spPr>
            <a:xfrm rot="8717919">
              <a:off x="10307044" y="5462140"/>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Oval 203">
              <a:extLst>
                <a:ext uri="{FF2B5EF4-FFF2-40B4-BE49-F238E27FC236}">
                  <a16:creationId xmlns:a16="http://schemas.microsoft.com/office/drawing/2014/main" id="{973154B0-7E3A-17B5-C75F-4087505691CD}"/>
                </a:ext>
              </a:extLst>
            </p:cNvPr>
            <p:cNvSpPr/>
            <p:nvPr/>
          </p:nvSpPr>
          <p:spPr>
            <a:xfrm rot="8717919">
              <a:off x="10284819" y="5590570"/>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310E7D48-F322-F848-CA27-60FEDB477C3E}"/>
              </a:ext>
            </a:extLst>
          </p:cNvPr>
          <p:cNvGrpSpPr/>
          <p:nvPr/>
        </p:nvGrpSpPr>
        <p:grpSpPr>
          <a:xfrm>
            <a:off x="10008586" y="3528397"/>
            <a:ext cx="434640" cy="960944"/>
            <a:chOff x="10156870" y="3516040"/>
            <a:chExt cx="434640" cy="960944"/>
          </a:xfrm>
        </p:grpSpPr>
        <p:sp>
          <p:nvSpPr>
            <p:cNvPr id="192" name="Rectangle 191">
              <a:extLst>
                <a:ext uri="{FF2B5EF4-FFF2-40B4-BE49-F238E27FC236}">
                  <a16:creationId xmlns:a16="http://schemas.microsoft.com/office/drawing/2014/main" id="{421356A7-7D7B-A396-93EE-806187C3A392}"/>
                </a:ext>
              </a:extLst>
            </p:cNvPr>
            <p:cNvSpPr/>
            <p:nvPr/>
          </p:nvSpPr>
          <p:spPr>
            <a:xfrm rot="19919617">
              <a:off x="10194103" y="3516040"/>
              <a:ext cx="97394" cy="960944"/>
            </a:xfrm>
            <a:prstGeom prst="rect">
              <a:avLst/>
            </a:prstGeom>
            <a:noFill/>
            <a:ln w="381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5" name="Rectangle 194">
              <a:extLst>
                <a:ext uri="{FF2B5EF4-FFF2-40B4-BE49-F238E27FC236}">
                  <a16:creationId xmlns:a16="http://schemas.microsoft.com/office/drawing/2014/main" id="{E0FCDA93-A574-B9CD-199C-0D25B2AB36F9}"/>
                </a:ext>
              </a:extLst>
            </p:cNvPr>
            <p:cNvSpPr/>
            <p:nvPr/>
          </p:nvSpPr>
          <p:spPr>
            <a:xfrm>
              <a:off x="10156870" y="3559397"/>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E9040EF5-7FF1-039A-6F60-580ADEF63178}"/>
                </a:ext>
              </a:extLst>
            </p:cNvPr>
            <p:cNvSpPr/>
            <p:nvPr/>
          </p:nvSpPr>
          <p:spPr>
            <a:xfrm>
              <a:off x="10242800" y="3714062"/>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6E2BE1C2-BCA6-4180-03E7-A29C64829AF7}"/>
                </a:ext>
              </a:extLst>
            </p:cNvPr>
            <p:cNvSpPr/>
            <p:nvPr/>
          </p:nvSpPr>
          <p:spPr>
            <a:xfrm>
              <a:off x="10325354" y="3886446"/>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E345251-0D4A-D3A9-AF72-3EA51DB8E1BB}"/>
                </a:ext>
              </a:extLst>
            </p:cNvPr>
            <p:cNvSpPr/>
            <p:nvPr/>
          </p:nvSpPr>
          <p:spPr>
            <a:xfrm>
              <a:off x="10430006" y="4059676"/>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E8B5C135-B8FD-4B52-9C04-3D90218E06DC}"/>
                </a:ext>
              </a:extLst>
            </p:cNvPr>
            <p:cNvSpPr/>
            <p:nvPr/>
          </p:nvSpPr>
          <p:spPr>
            <a:xfrm>
              <a:off x="10527502" y="4233350"/>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F751188-E02F-8F4B-37E4-4C40486527CA}"/>
              </a:ext>
            </a:extLst>
          </p:cNvPr>
          <p:cNvGrpSpPr/>
          <p:nvPr/>
        </p:nvGrpSpPr>
        <p:grpSpPr>
          <a:xfrm>
            <a:off x="9439098" y="3647414"/>
            <a:ext cx="851543" cy="1675168"/>
            <a:chOff x="9439098" y="3647414"/>
            <a:chExt cx="851543" cy="1675168"/>
          </a:xfrm>
        </p:grpSpPr>
        <p:grpSp>
          <p:nvGrpSpPr>
            <p:cNvPr id="35" name="Group 34">
              <a:extLst>
                <a:ext uri="{FF2B5EF4-FFF2-40B4-BE49-F238E27FC236}">
                  <a16:creationId xmlns:a16="http://schemas.microsoft.com/office/drawing/2014/main" id="{912CD66D-3DDA-6C89-B4DD-A8E639AD72CA}"/>
                </a:ext>
              </a:extLst>
            </p:cNvPr>
            <p:cNvGrpSpPr/>
            <p:nvPr/>
          </p:nvGrpSpPr>
          <p:grpSpPr>
            <a:xfrm rot="2637284">
              <a:off x="9439098" y="3707487"/>
              <a:ext cx="124641" cy="124641"/>
              <a:chOff x="9345142" y="3584451"/>
              <a:chExt cx="124641" cy="124641"/>
            </a:xfrm>
          </p:grpSpPr>
          <p:sp>
            <p:nvSpPr>
              <p:cNvPr id="247" name="Oval 246">
                <a:extLst>
                  <a:ext uri="{FF2B5EF4-FFF2-40B4-BE49-F238E27FC236}">
                    <a16:creationId xmlns:a16="http://schemas.microsoft.com/office/drawing/2014/main" id="{BC433DC3-50AE-3AE2-EF17-C192D682AAB3}"/>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B9B7B6B4-B584-96E9-E03D-3E9818163CC6}"/>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6AA47B05-395E-6F02-FC6F-D61B2E753176}"/>
                </a:ext>
              </a:extLst>
            </p:cNvPr>
            <p:cNvGrpSpPr/>
            <p:nvPr/>
          </p:nvGrpSpPr>
          <p:grpSpPr>
            <a:xfrm rot="2637284">
              <a:off x="9861660" y="4302857"/>
              <a:ext cx="124641" cy="124641"/>
              <a:chOff x="9345142" y="3584451"/>
              <a:chExt cx="124641" cy="124641"/>
            </a:xfrm>
          </p:grpSpPr>
          <p:sp>
            <p:nvSpPr>
              <p:cNvPr id="241" name="Oval 240">
                <a:extLst>
                  <a:ext uri="{FF2B5EF4-FFF2-40B4-BE49-F238E27FC236}">
                    <a16:creationId xmlns:a16="http://schemas.microsoft.com/office/drawing/2014/main" id="{3E2D943D-268C-780E-E7C1-CA955A7CA006}"/>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FC48D723-B562-41A8-B7CC-686D56588F2B}"/>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CF98A606-75E3-CC87-7369-FB9AE8381047}"/>
                </a:ext>
              </a:extLst>
            </p:cNvPr>
            <p:cNvGrpSpPr/>
            <p:nvPr/>
          </p:nvGrpSpPr>
          <p:grpSpPr>
            <a:xfrm rot="2637284">
              <a:off x="9685449" y="3945811"/>
              <a:ext cx="124641" cy="124641"/>
              <a:chOff x="9345142" y="3584451"/>
              <a:chExt cx="124641" cy="124641"/>
            </a:xfrm>
          </p:grpSpPr>
          <p:sp>
            <p:nvSpPr>
              <p:cNvPr id="237" name="Oval 236">
                <a:extLst>
                  <a:ext uri="{FF2B5EF4-FFF2-40B4-BE49-F238E27FC236}">
                    <a16:creationId xmlns:a16="http://schemas.microsoft.com/office/drawing/2014/main" id="{FCA1D920-4E47-88EB-CB54-7910581AD7EA}"/>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E86ABC86-34B3-8600-73A0-7A69C4002005}"/>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E6F4E5B3-E810-83C1-CEFF-807FAABA89EB}"/>
                </a:ext>
              </a:extLst>
            </p:cNvPr>
            <p:cNvGrpSpPr/>
            <p:nvPr/>
          </p:nvGrpSpPr>
          <p:grpSpPr>
            <a:xfrm rot="2637284">
              <a:off x="9964190" y="4561796"/>
              <a:ext cx="124641" cy="124641"/>
              <a:chOff x="9345142" y="3584451"/>
              <a:chExt cx="124641" cy="124641"/>
            </a:xfrm>
          </p:grpSpPr>
          <p:sp>
            <p:nvSpPr>
              <p:cNvPr id="229" name="Oval 228">
                <a:extLst>
                  <a:ext uri="{FF2B5EF4-FFF2-40B4-BE49-F238E27FC236}">
                    <a16:creationId xmlns:a16="http://schemas.microsoft.com/office/drawing/2014/main" id="{3A333D95-7045-B09F-A562-B8F37A298B06}"/>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1750ED32-B6D9-1F05-287C-FF773EB3B7D9}"/>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D08E373B-246C-BB97-55A1-589B406FBF26}"/>
                </a:ext>
              </a:extLst>
            </p:cNvPr>
            <p:cNvGrpSpPr/>
            <p:nvPr/>
          </p:nvGrpSpPr>
          <p:grpSpPr>
            <a:xfrm rot="2637284">
              <a:off x="10158558" y="5197941"/>
              <a:ext cx="124641" cy="124641"/>
              <a:chOff x="9345142" y="3584451"/>
              <a:chExt cx="124641" cy="124641"/>
            </a:xfrm>
          </p:grpSpPr>
          <p:sp>
            <p:nvSpPr>
              <p:cNvPr id="223" name="Oval 222">
                <a:extLst>
                  <a:ext uri="{FF2B5EF4-FFF2-40B4-BE49-F238E27FC236}">
                    <a16:creationId xmlns:a16="http://schemas.microsoft.com/office/drawing/2014/main" id="{CCD92BBF-05EC-BE03-3E28-9737E0B13CDA}"/>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72EC587E-F9EB-03E2-99CE-2AFEFD2B0857}"/>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5DCC4EAB-162B-AE06-72C3-5445A74AB6C6}"/>
                </a:ext>
              </a:extLst>
            </p:cNvPr>
            <p:cNvGrpSpPr/>
            <p:nvPr/>
          </p:nvGrpSpPr>
          <p:grpSpPr>
            <a:xfrm rot="2637284">
              <a:off x="10099796" y="4925206"/>
              <a:ext cx="124641" cy="124641"/>
              <a:chOff x="9345142" y="3584451"/>
              <a:chExt cx="124641" cy="124641"/>
            </a:xfrm>
          </p:grpSpPr>
          <p:sp>
            <p:nvSpPr>
              <p:cNvPr id="221" name="Oval 220">
                <a:extLst>
                  <a:ext uri="{FF2B5EF4-FFF2-40B4-BE49-F238E27FC236}">
                    <a16:creationId xmlns:a16="http://schemas.microsoft.com/office/drawing/2014/main" id="{45119A26-C0DA-6439-715D-50AB763EF622}"/>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C6EB32A5-A49E-A377-95E3-8EFDEB4F4F35}"/>
                  </a:ext>
                </a:extLst>
              </p:cNvPr>
              <p:cNvSpPr/>
              <p:nvPr/>
            </p:nvSpPr>
            <p:spPr>
              <a:xfrm rot="6080635">
                <a:off x="9373338" y="3612645"/>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0" name="Cross 139">
              <a:extLst>
                <a:ext uri="{FF2B5EF4-FFF2-40B4-BE49-F238E27FC236}">
                  <a16:creationId xmlns:a16="http://schemas.microsoft.com/office/drawing/2014/main" id="{6D56FEEC-2253-86FF-9BDE-F4530D640DBD}"/>
                </a:ext>
              </a:extLst>
            </p:cNvPr>
            <p:cNvSpPr/>
            <p:nvPr/>
          </p:nvSpPr>
          <p:spPr>
            <a:xfrm rot="5400000">
              <a:off x="9537596" y="3647414"/>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41" name="Cross 140">
              <a:extLst>
                <a:ext uri="{FF2B5EF4-FFF2-40B4-BE49-F238E27FC236}">
                  <a16:creationId xmlns:a16="http://schemas.microsoft.com/office/drawing/2014/main" id="{238E3FBA-4283-35D9-8FDB-6E322FF7DEDE}"/>
                </a:ext>
              </a:extLst>
            </p:cNvPr>
            <p:cNvSpPr/>
            <p:nvPr/>
          </p:nvSpPr>
          <p:spPr>
            <a:xfrm rot="5400000">
              <a:off x="9813635" y="3917449"/>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43" name="Cross 142">
              <a:extLst>
                <a:ext uri="{FF2B5EF4-FFF2-40B4-BE49-F238E27FC236}">
                  <a16:creationId xmlns:a16="http://schemas.microsoft.com/office/drawing/2014/main" id="{58E8377D-0F39-6716-5495-996FFF7ED000}"/>
                </a:ext>
              </a:extLst>
            </p:cNvPr>
            <p:cNvSpPr/>
            <p:nvPr/>
          </p:nvSpPr>
          <p:spPr>
            <a:xfrm rot="5400000">
              <a:off x="9971468" y="4264387"/>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55" name="Cross 154">
              <a:extLst>
                <a:ext uri="{FF2B5EF4-FFF2-40B4-BE49-F238E27FC236}">
                  <a16:creationId xmlns:a16="http://schemas.microsoft.com/office/drawing/2014/main" id="{6F8ADE78-6A88-55AA-D93D-8FBB21059B52}"/>
                </a:ext>
              </a:extLst>
            </p:cNvPr>
            <p:cNvSpPr/>
            <p:nvPr/>
          </p:nvSpPr>
          <p:spPr>
            <a:xfrm rot="5400000">
              <a:off x="10071069" y="4547413"/>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56" name="Cross 155">
              <a:extLst>
                <a:ext uri="{FF2B5EF4-FFF2-40B4-BE49-F238E27FC236}">
                  <a16:creationId xmlns:a16="http://schemas.microsoft.com/office/drawing/2014/main" id="{46CFFE3B-9651-631C-6239-B1122B66AE7E}"/>
                </a:ext>
              </a:extLst>
            </p:cNvPr>
            <p:cNvSpPr/>
            <p:nvPr/>
          </p:nvSpPr>
          <p:spPr>
            <a:xfrm rot="5400000">
              <a:off x="10187882" y="4869740"/>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64" name="Cross 163">
              <a:extLst>
                <a:ext uri="{FF2B5EF4-FFF2-40B4-BE49-F238E27FC236}">
                  <a16:creationId xmlns:a16="http://schemas.microsoft.com/office/drawing/2014/main" id="{24DAF0C9-B113-640D-65BA-7D4DD988D3E7}"/>
                </a:ext>
              </a:extLst>
            </p:cNvPr>
            <p:cNvSpPr/>
            <p:nvPr/>
          </p:nvSpPr>
          <p:spPr>
            <a:xfrm rot="5400000">
              <a:off x="10232213" y="5148605"/>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grpSp>
        <p:nvGrpSpPr>
          <p:cNvPr id="14" name="Group 13">
            <a:extLst>
              <a:ext uri="{FF2B5EF4-FFF2-40B4-BE49-F238E27FC236}">
                <a16:creationId xmlns:a16="http://schemas.microsoft.com/office/drawing/2014/main" id="{F3073128-D89B-90EE-24B0-3A2D60431960}"/>
              </a:ext>
            </a:extLst>
          </p:cNvPr>
          <p:cNvGrpSpPr/>
          <p:nvPr/>
        </p:nvGrpSpPr>
        <p:grpSpPr>
          <a:xfrm>
            <a:off x="8481702" y="3852981"/>
            <a:ext cx="816456" cy="1584076"/>
            <a:chOff x="8481702" y="3852981"/>
            <a:chExt cx="816456" cy="1584076"/>
          </a:xfrm>
        </p:grpSpPr>
        <p:grpSp>
          <p:nvGrpSpPr>
            <p:cNvPr id="30" name="Group 29">
              <a:extLst>
                <a:ext uri="{FF2B5EF4-FFF2-40B4-BE49-F238E27FC236}">
                  <a16:creationId xmlns:a16="http://schemas.microsoft.com/office/drawing/2014/main" id="{3B48DFDE-4AC0-4380-0A04-D290045DE25B}"/>
                </a:ext>
              </a:extLst>
            </p:cNvPr>
            <p:cNvGrpSpPr/>
            <p:nvPr/>
          </p:nvGrpSpPr>
          <p:grpSpPr>
            <a:xfrm rot="2637284">
              <a:off x="8528611" y="5312416"/>
              <a:ext cx="124641" cy="124641"/>
              <a:chOff x="9345142" y="3584451"/>
              <a:chExt cx="124641" cy="124641"/>
            </a:xfrm>
            <a:solidFill>
              <a:schemeClr val="accent1">
                <a:lumMod val="20000"/>
                <a:lumOff val="80000"/>
              </a:schemeClr>
            </a:solidFill>
          </p:grpSpPr>
          <p:sp>
            <p:nvSpPr>
              <p:cNvPr id="253" name="Oval 252">
                <a:extLst>
                  <a:ext uri="{FF2B5EF4-FFF2-40B4-BE49-F238E27FC236}">
                    <a16:creationId xmlns:a16="http://schemas.microsoft.com/office/drawing/2014/main" id="{42D25CDF-FC2B-87CE-1983-A4EFE8B003F5}"/>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0E2E8EF3-AF7A-5110-AF05-752C1537648F}"/>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3704D92A-7877-AA45-D702-F99802B86978}"/>
                </a:ext>
              </a:extLst>
            </p:cNvPr>
            <p:cNvGrpSpPr/>
            <p:nvPr/>
          </p:nvGrpSpPr>
          <p:grpSpPr>
            <a:xfrm rot="2637284">
              <a:off x="8940342" y="4136065"/>
              <a:ext cx="124641" cy="124641"/>
              <a:chOff x="9345142" y="3584451"/>
              <a:chExt cx="124641" cy="124641"/>
            </a:xfrm>
          </p:grpSpPr>
          <p:sp>
            <p:nvSpPr>
              <p:cNvPr id="239" name="Oval 238">
                <a:extLst>
                  <a:ext uri="{FF2B5EF4-FFF2-40B4-BE49-F238E27FC236}">
                    <a16:creationId xmlns:a16="http://schemas.microsoft.com/office/drawing/2014/main" id="{BE98D74D-FC6C-A41C-8EF4-F1D8648C5E3E}"/>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FA83264-668B-62FD-594B-E4B816F28F29}"/>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5E1E673C-4BDD-119E-3313-183C9BCFDE33}"/>
                </a:ext>
              </a:extLst>
            </p:cNvPr>
            <p:cNvGrpSpPr/>
            <p:nvPr/>
          </p:nvGrpSpPr>
          <p:grpSpPr>
            <a:xfrm rot="2637284">
              <a:off x="9173517" y="3874784"/>
              <a:ext cx="124641" cy="124641"/>
              <a:chOff x="9345142" y="3584451"/>
              <a:chExt cx="124641" cy="124641"/>
            </a:xfrm>
          </p:grpSpPr>
          <p:sp>
            <p:nvSpPr>
              <p:cNvPr id="235" name="Oval 234">
                <a:extLst>
                  <a:ext uri="{FF2B5EF4-FFF2-40B4-BE49-F238E27FC236}">
                    <a16:creationId xmlns:a16="http://schemas.microsoft.com/office/drawing/2014/main" id="{7325B0F1-0A28-0ABB-B973-2FC8B0BA45DC}"/>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361F92CD-AE82-DB41-BA6B-7A2EA1AA2C51}"/>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45300722-F207-C71D-2B98-C21C3B33ADB3}"/>
                </a:ext>
              </a:extLst>
            </p:cNvPr>
            <p:cNvGrpSpPr/>
            <p:nvPr/>
          </p:nvGrpSpPr>
          <p:grpSpPr>
            <a:xfrm rot="2637284">
              <a:off x="8754077" y="4450601"/>
              <a:ext cx="124641" cy="124641"/>
              <a:chOff x="9345142" y="3584451"/>
              <a:chExt cx="124641" cy="124641"/>
            </a:xfrm>
          </p:grpSpPr>
          <p:sp>
            <p:nvSpPr>
              <p:cNvPr id="233" name="Oval 232">
                <a:extLst>
                  <a:ext uri="{FF2B5EF4-FFF2-40B4-BE49-F238E27FC236}">
                    <a16:creationId xmlns:a16="http://schemas.microsoft.com/office/drawing/2014/main" id="{73EB89FC-E47A-D67D-57E8-3EE5E94FF333}"/>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53430701-43D5-F87F-D538-2E6353C182CC}"/>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DEFA651C-99A8-E09D-673D-7D5139227B41}"/>
                </a:ext>
              </a:extLst>
            </p:cNvPr>
            <p:cNvGrpSpPr/>
            <p:nvPr/>
          </p:nvGrpSpPr>
          <p:grpSpPr>
            <a:xfrm rot="2637284">
              <a:off x="8635531" y="4712884"/>
              <a:ext cx="124641" cy="124641"/>
              <a:chOff x="9345142" y="3584451"/>
              <a:chExt cx="124641" cy="124641"/>
            </a:xfrm>
          </p:grpSpPr>
          <p:sp>
            <p:nvSpPr>
              <p:cNvPr id="227" name="Oval 226">
                <a:extLst>
                  <a:ext uri="{FF2B5EF4-FFF2-40B4-BE49-F238E27FC236}">
                    <a16:creationId xmlns:a16="http://schemas.microsoft.com/office/drawing/2014/main" id="{5B33D52A-08B0-CB0E-CA43-84F33EE10AA5}"/>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073F6C42-6E0C-5B28-833B-20540C5B8F99}"/>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EA5F7706-56A0-0C77-FC2F-A832060E298D}"/>
                </a:ext>
              </a:extLst>
            </p:cNvPr>
            <p:cNvGrpSpPr/>
            <p:nvPr/>
          </p:nvGrpSpPr>
          <p:grpSpPr>
            <a:xfrm rot="2637284">
              <a:off x="8592742" y="4988745"/>
              <a:ext cx="124641" cy="124641"/>
              <a:chOff x="9345142" y="3584451"/>
              <a:chExt cx="124641" cy="124641"/>
            </a:xfrm>
          </p:grpSpPr>
          <p:sp>
            <p:nvSpPr>
              <p:cNvPr id="219" name="Oval 218">
                <a:extLst>
                  <a:ext uri="{FF2B5EF4-FFF2-40B4-BE49-F238E27FC236}">
                    <a16:creationId xmlns:a16="http://schemas.microsoft.com/office/drawing/2014/main" id="{340A48A8-C31C-AFA9-071E-6C1516AF10CF}"/>
                  </a:ext>
                </a:extLst>
              </p:cNvPr>
              <p:cNvSpPr/>
              <p:nvPr/>
            </p:nvSpPr>
            <p:spPr>
              <a:xfrm rot="6080635">
                <a:off x="9345142" y="3584451"/>
                <a:ext cx="124641" cy="12464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5E2A2F9A-DC14-98EF-B9A1-04A3E49D28EB}"/>
                  </a:ext>
                </a:extLst>
              </p:cNvPr>
              <p:cNvSpPr/>
              <p:nvPr/>
            </p:nvSpPr>
            <p:spPr>
              <a:xfrm rot="6080635">
                <a:off x="9373338" y="3612645"/>
                <a:ext cx="68255" cy="682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9" name="Rectangle 118">
              <a:extLst>
                <a:ext uri="{FF2B5EF4-FFF2-40B4-BE49-F238E27FC236}">
                  <a16:creationId xmlns:a16="http://schemas.microsoft.com/office/drawing/2014/main" id="{32D4B896-8A91-C003-0EB1-F5E486DF901C}"/>
                </a:ext>
              </a:extLst>
            </p:cNvPr>
            <p:cNvSpPr/>
            <p:nvPr/>
          </p:nvSpPr>
          <p:spPr>
            <a:xfrm>
              <a:off x="9098255" y="3852981"/>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BBB2F0FC-E8AC-31D3-FA61-0936D37E783A}"/>
                </a:ext>
              </a:extLst>
            </p:cNvPr>
            <p:cNvSpPr/>
            <p:nvPr/>
          </p:nvSpPr>
          <p:spPr>
            <a:xfrm>
              <a:off x="8899855" y="4077964"/>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6DB2F796-D223-D8B9-EDFB-98A481E96929}"/>
                </a:ext>
              </a:extLst>
            </p:cNvPr>
            <p:cNvSpPr/>
            <p:nvPr/>
          </p:nvSpPr>
          <p:spPr>
            <a:xfrm>
              <a:off x="8627221" y="4672633"/>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73307D98-D430-4FEA-5CA1-C2A142C67E6A}"/>
                </a:ext>
              </a:extLst>
            </p:cNvPr>
            <p:cNvSpPr/>
            <p:nvPr/>
          </p:nvSpPr>
          <p:spPr>
            <a:xfrm>
              <a:off x="8697678" y="4418615"/>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0DD7A8CE-9EE0-5759-1BC6-D990F4DD2FBF}"/>
                </a:ext>
              </a:extLst>
            </p:cNvPr>
            <p:cNvSpPr/>
            <p:nvPr/>
          </p:nvSpPr>
          <p:spPr>
            <a:xfrm>
              <a:off x="8563942" y="4974822"/>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2B762042-9EC1-944B-D1B6-0A2B2F46F468}"/>
                </a:ext>
              </a:extLst>
            </p:cNvPr>
            <p:cNvSpPr/>
            <p:nvPr/>
          </p:nvSpPr>
          <p:spPr>
            <a:xfrm>
              <a:off x="8481702" y="5292563"/>
              <a:ext cx="64008" cy="18288"/>
            </a:xfrm>
            <a:prstGeom prst="rect">
              <a:avLst/>
            </a:prstGeom>
            <a:solidFill>
              <a:srgbClr val="0070C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TextBox 176">
            <a:extLst>
              <a:ext uri="{FF2B5EF4-FFF2-40B4-BE49-F238E27FC236}">
                <a16:creationId xmlns:a16="http://schemas.microsoft.com/office/drawing/2014/main" id="{F2073764-1B41-D3D6-72AB-5BB9E786EC2C}"/>
              </a:ext>
            </a:extLst>
          </p:cNvPr>
          <p:cNvSpPr txBox="1"/>
          <p:nvPr/>
        </p:nvSpPr>
        <p:spPr>
          <a:xfrm>
            <a:off x="10472180" y="2713517"/>
            <a:ext cx="1133644" cy="369332"/>
          </a:xfrm>
          <a:prstGeom prst="rect">
            <a:avLst/>
          </a:prstGeom>
          <a:noFill/>
        </p:spPr>
        <p:txBody>
          <a:bodyPr wrap="square" rtlCol="0">
            <a:spAutoFit/>
          </a:bodyPr>
          <a:lstStyle/>
          <a:p>
            <a:r>
              <a:rPr lang="en-US" dirty="0"/>
              <a:t>Flow Cell</a:t>
            </a:r>
          </a:p>
        </p:txBody>
      </p:sp>
      <p:sp>
        <p:nvSpPr>
          <p:cNvPr id="181" name="TextBox 180">
            <a:extLst>
              <a:ext uri="{FF2B5EF4-FFF2-40B4-BE49-F238E27FC236}">
                <a16:creationId xmlns:a16="http://schemas.microsoft.com/office/drawing/2014/main" id="{F6E964F8-E46B-468B-F4D6-DF46A652BE86}"/>
              </a:ext>
            </a:extLst>
          </p:cNvPr>
          <p:cNvSpPr txBox="1"/>
          <p:nvPr/>
        </p:nvSpPr>
        <p:spPr>
          <a:xfrm>
            <a:off x="7415698" y="2700635"/>
            <a:ext cx="115929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Electrode</a:t>
            </a:r>
          </a:p>
        </p:txBody>
      </p:sp>
      <p:cxnSp>
        <p:nvCxnSpPr>
          <p:cNvPr id="184" name="Curved Connector 183">
            <a:extLst>
              <a:ext uri="{FF2B5EF4-FFF2-40B4-BE49-F238E27FC236}">
                <a16:creationId xmlns:a16="http://schemas.microsoft.com/office/drawing/2014/main" id="{816234A6-3AF8-50EA-67D8-2BAB29185FFF}"/>
              </a:ext>
            </a:extLst>
          </p:cNvPr>
          <p:cNvCxnSpPr>
            <a:cxnSpLocks/>
            <a:stCxn id="181" idx="3"/>
          </p:cNvCxnSpPr>
          <p:nvPr/>
        </p:nvCxnSpPr>
        <p:spPr>
          <a:xfrm>
            <a:off x="8574990" y="2885301"/>
            <a:ext cx="723627" cy="12700"/>
          </a:xfrm>
          <a:prstGeom prst="curvedConnector3">
            <a:avLst>
              <a:gd name="adj1" fmla="val 50000"/>
            </a:avLst>
          </a:prstGeom>
          <a:ln w="12700">
            <a:tailEnd type="oval"/>
          </a:ln>
        </p:spPr>
        <p:style>
          <a:lnRef idx="1">
            <a:schemeClr val="dk1"/>
          </a:lnRef>
          <a:fillRef idx="0">
            <a:schemeClr val="dk1"/>
          </a:fillRef>
          <a:effectRef idx="0">
            <a:schemeClr val="dk1"/>
          </a:effectRef>
          <a:fontRef idx="minor">
            <a:schemeClr val="tx1"/>
          </a:fontRef>
        </p:style>
      </p:cxnSp>
      <p:pic>
        <p:nvPicPr>
          <p:cNvPr id="185" name="Picture 184" descr="A red sun with a black background&#10;&#10;Description automatically generated">
            <a:extLst>
              <a:ext uri="{FF2B5EF4-FFF2-40B4-BE49-F238E27FC236}">
                <a16:creationId xmlns:a16="http://schemas.microsoft.com/office/drawing/2014/main" id="{BA3A1705-70AE-3DE4-0240-72772672B6B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000884" y="2611817"/>
            <a:ext cx="573471" cy="323437"/>
          </a:xfrm>
          <a:prstGeom prst="rect">
            <a:avLst/>
          </a:prstGeom>
        </p:spPr>
      </p:pic>
      <p:pic>
        <p:nvPicPr>
          <p:cNvPr id="187" name="Picture 186" descr="A red sun with a black background&#10;&#10;Description automatically generated">
            <a:extLst>
              <a:ext uri="{FF2B5EF4-FFF2-40B4-BE49-F238E27FC236}">
                <a16:creationId xmlns:a16="http://schemas.microsoft.com/office/drawing/2014/main" id="{8B897347-BA12-BC46-2836-350EDF03A129}"/>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000146" y="2859812"/>
            <a:ext cx="573471" cy="323437"/>
          </a:xfrm>
          <a:prstGeom prst="rect">
            <a:avLst/>
          </a:prstGeom>
        </p:spPr>
      </p:pic>
      <p:pic>
        <p:nvPicPr>
          <p:cNvPr id="190" name="Graphic 189" descr="Lightning bolt with solid fill">
            <a:extLst>
              <a:ext uri="{FF2B5EF4-FFF2-40B4-BE49-F238E27FC236}">
                <a16:creationId xmlns:a16="http://schemas.microsoft.com/office/drawing/2014/main" id="{B0626308-72CF-3B4E-4444-63BC01308A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61604">
            <a:off x="8959803" y="2609716"/>
            <a:ext cx="308515" cy="308515"/>
          </a:xfrm>
          <a:prstGeom prst="rect">
            <a:avLst/>
          </a:prstGeom>
        </p:spPr>
      </p:pic>
      <p:sp>
        <p:nvSpPr>
          <p:cNvPr id="191" name="TextBox 190">
            <a:extLst>
              <a:ext uri="{FF2B5EF4-FFF2-40B4-BE49-F238E27FC236}">
                <a16:creationId xmlns:a16="http://schemas.microsoft.com/office/drawing/2014/main" id="{ECCB02AF-1CBF-D18D-FEFF-ACDF6CEE453E}"/>
              </a:ext>
            </a:extLst>
          </p:cNvPr>
          <p:cNvSpPr txBox="1"/>
          <p:nvPr/>
        </p:nvSpPr>
        <p:spPr>
          <a:xfrm>
            <a:off x="10548483" y="3552054"/>
            <a:ext cx="1210588" cy="646331"/>
          </a:xfrm>
          <a:prstGeom prst="rect">
            <a:avLst/>
          </a:prstGeom>
          <a:noFill/>
        </p:spPr>
        <p:txBody>
          <a:bodyPr wrap="square" rtlCol="0">
            <a:spAutoFit/>
          </a:bodyPr>
          <a:lstStyle/>
          <a:p>
            <a:r>
              <a:rPr lang="en-US" dirty="0"/>
              <a:t>Deflection</a:t>
            </a:r>
          </a:p>
          <a:p>
            <a:r>
              <a:rPr lang="en-US" dirty="0"/>
              <a:t>Plates</a:t>
            </a:r>
          </a:p>
        </p:txBody>
      </p:sp>
      <p:sp>
        <p:nvSpPr>
          <p:cNvPr id="2" name="Slide Number Placeholder 1">
            <a:extLst>
              <a:ext uri="{FF2B5EF4-FFF2-40B4-BE49-F238E27FC236}">
                <a16:creationId xmlns:a16="http://schemas.microsoft.com/office/drawing/2014/main" id="{DFC8A3CA-6BBE-1935-3226-18E64FFD8C8F}"/>
              </a:ext>
            </a:extLst>
          </p:cNvPr>
          <p:cNvSpPr>
            <a:spLocks noGrp="1"/>
          </p:cNvSpPr>
          <p:nvPr>
            <p:ph type="sldNum" sz="quarter" idx="12"/>
          </p:nvPr>
        </p:nvSpPr>
        <p:spPr/>
        <p:txBody>
          <a:bodyPr/>
          <a:lstStyle/>
          <a:p>
            <a:fld id="{DBA1C880-89B4-4E65-BD6E-95BF8BC81B88}" type="slidenum">
              <a:rPr lang="en-US" smtClean="0"/>
              <a:t>6</a:t>
            </a:fld>
            <a:endParaRPr lang="en-US"/>
          </a:p>
        </p:txBody>
      </p:sp>
      <p:cxnSp>
        <p:nvCxnSpPr>
          <p:cNvPr id="3" name="Straight Arrow Connector 2">
            <a:extLst>
              <a:ext uri="{FF2B5EF4-FFF2-40B4-BE49-F238E27FC236}">
                <a16:creationId xmlns:a16="http://schemas.microsoft.com/office/drawing/2014/main" id="{9C9B2217-D56F-1E66-BA71-FB331105DCBA}"/>
              </a:ext>
            </a:extLst>
          </p:cNvPr>
          <p:cNvCxnSpPr>
            <a:cxnSpLocks/>
          </p:cNvCxnSpPr>
          <p:nvPr/>
        </p:nvCxnSpPr>
        <p:spPr>
          <a:xfrm flipH="1" flipV="1">
            <a:off x="9577108" y="3149804"/>
            <a:ext cx="904206" cy="23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2E5B3D2-988C-C2C8-BB04-74679EA79A1D}"/>
              </a:ext>
            </a:extLst>
          </p:cNvPr>
          <p:cNvCxnSpPr>
            <a:cxnSpLocks/>
            <a:stCxn id="177" idx="1"/>
          </p:cNvCxnSpPr>
          <p:nvPr/>
        </p:nvCxnSpPr>
        <p:spPr>
          <a:xfrm flipH="1">
            <a:off x="9577108" y="2898183"/>
            <a:ext cx="895072" cy="72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Cross 16">
            <a:extLst>
              <a:ext uri="{FF2B5EF4-FFF2-40B4-BE49-F238E27FC236}">
                <a16:creationId xmlns:a16="http://schemas.microsoft.com/office/drawing/2014/main" id="{F0F294D1-FB82-5B5F-16AA-057E949B8D8F}"/>
              </a:ext>
            </a:extLst>
          </p:cNvPr>
          <p:cNvSpPr/>
          <p:nvPr/>
        </p:nvSpPr>
        <p:spPr>
          <a:xfrm rot="5400000">
            <a:off x="9488612" y="3322914"/>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nvGrpSpPr>
          <p:cNvPr id="9" name="Group 8">
            <a:extLst>
              <a:ext uri="{FF2B5EF4-FFF2-40B4-BE49-F238E27FC236}">
                <a16:creationId xmlns:a16="http://schemas.microsoft.com/office/drawing/2014/main" id="{2A80D005-DD79-69E0-5722-21F0B432E12E}"/>
              </a:ext>
            </a:extLst>
          </p:cNvPr>
          <p:cNvGrpSpPr/>
          <p:nvPr/>
        </p:nvGrpSpPr>
        <p:grpSpPr>
          <a:xfrm>
            <a:off x="9366042" y="3481735"/>
            <a:ext cx="178580" cy="142736"/>
            <a:chOff x="9366042" y="3481735"/>
            <a:chExt cx="178580" cy="142736"/>
          </a:xfrm>
        </p:grpSpPr>
        <p:grpSp>
          <p:nvGrpSpPr>
            <p:cNvPr id="16" name="Group 15">
              <a:extLst>
                <a:ext uri="{FF2B5EF4-FFF2-40B4-BE49-F238E27FC236}">
                  <a16:creationId xmlns:a16="http://schemas.microsoft.com/office/drawing/2014/main" id="{446E82B5-1FE0-4A23-867A-DE36779F17AE}"/>
                </a:ext>
              </a:extLst>
            </p:cNvPr>
            <p:cNvGrpSpPr/>
            <p:nvPr/>
          </p:nvGrpSpPr>
          <p:grpSpPr>
            <a:xfrm>
              <a:off x="9366042" y="3514023"/>
              <a:ext cx="110448" cy="110448"/>
              <a:chOff x="9366042" y="3514023"/>
              <a:chExt cx="110448" cy="110448"/>
            </a:xfrm>
          </p:grpSpPr>
          <p:sp>
            <p:nvSpPr>
              <p:cNvPr id="102" name="Teardrop 101">
                <a:extLst>
                  <a:ext uri="{FF2B5EF4-FFF2-40B4-BE49-F238E27FC236}">
                    <a16:creationId xmlns:a16="http://schemas.microsoft.com/office/drawing/2014/main" id="{D71E0FE0-E1FA-0C23-18C8-F6993E28AA64}"/>
                  </a:ext>
                </a:extLst>
              </p:cNvPr>
              <p:cNvSpPr/>
              <p:nvPr/>
            </p:nvSpPr>
            <p:spPr>
              <a:xfrm rot="18895710">
                <a:off x="9366042" y="3514023"/>
                <a:ext cx="110448" cy="110448"/>
              </a:xfrm>
              <a:prstGeom prst="teardrop">
                <a:avLst>
                  <a:gd name="adj" fmla="val 132573"/>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5FBD1639-A784-B58B-A997-31AB5105E08D}"/>
                  </a:ext>
                </a:extLst>
              </p:cNvPr>
              <p:cNvSpPr/>
              <p:nvPr/>
            </p:nvSpPr>
            <p:spPr>
              <a:xfrm rot="8717919">
                <a:off x="9387139" y="3534414"/>
                <a:ext cx="68255" cy="68255"/>
              </a:xfrm>
              <a:prstGeom prst="ellipse">
                <a:avLst/>
              </a:prstGeom>
              <a:solidFill>
                <a:srgbClr val="E076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ross 7">
              <a:extLst>
                <a:ext uri="{FF2B5EF4-FFF2-40B4-BE49-F238E27FC236}">
                  <a16:creationId xmlns:a16="http://schemas.microsoft.com/office/drawing/2014/main" id="{7A43C874-8F60-59CE-C6FF-7BB4861E1BA4}"/>
                </a:ext>
              </a:extLst>
            </p:cNvPr>
            <p:cNvSpPr/>
            <p:nvPr/>
          </p:nvSpPr>
          <p:spPr>
            <a:xfrm rot="5400000">
              <a:off x="9486194" y="3481735"/>
              <a:ext cx="58428" cy="58428"/>
            </a:xfrm>
            <a:prstGeom prst="plus">
              <a:avLst>
                <a:gd name="adj" fmla="val 38348"/>
              </a:avLst>
            </a:prstGeom>
            <a:solidFill>
              <a:srgbClr val="FFC000"/>
            </a:solidFill>
            <a:ln w="63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sp>
        <p:nvSpPr>
          <p:cNvPr id="10" name="TextBox 9">
            <a:extLst>
              <a:ext uri="{FF2B5EF4-FFF2-40B4-BE49-F238E27FC236}">
                <a16:creationId xmlns:a16="http://schemas.microsoft.com/office/drawing/2014/main" id="{F65D4DAC-5FA1-1B2C-B8D2-4401F9F655BC}"/>
              </a:ext>
            </a:extLst>
          </p:cNvPr>
          <p:cNvSpPr txBox="1"/>
          <p:nvPr/>
        </p:nvSpPr>
        <p:spPr>
          <a:xfrm>
            <a:off x="7991215" y="2704664"/>
            <a:ext cx="90864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Lasers</a:t>
            </a:r>
          </a:p>
        </p:txBody>
      </p:sp>
    </p:spTree>
    <p:extLst>
      <p:ext uri="{BB962C8B-B14F-4D97-AF65-F5344CB8AC3E}">
        <p14:creationId xmlns:p14="http://schemas.microsoft.com/office/powerpoint/2010/main" val="180936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7"/>
                                        </p:tgtEl>
                                      </p:cBhvr>
                                    </p:animEffect>
                                    <p:set>
                                      <p:cBhvr>
                                        <p:cTn id="25" dur="1" fill="hold">
                                          <p:stCondLst>
                                            <p:cond delay="499"/>
                                          </p:stCondLst>
                                        </p:cTn>
                                        <p:tgtEl>
                                          <p:spTgt spid="18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5"/>
                                        </p:tgtEl>
                                      </p:cBhvr>
                                    </p:animEffect>
                                    <p:set>
                                      <p:cBhvr>
                                        <p:cTn id="28" dur="1" fill="hold">
                                          <p:stCondLst>
                                            <p:cond delay="499"/>
                                          </p:stCondLst>
                                        </p:cTn>
                                        <p:tgtEl>
                                          <p:spTgt spid="18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9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xEl>
                                              <p:pRg st="3" end="3"/>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7" grpId="0"/>
      <p:bldP spid="181" grpId="0" animBg="1"/>
      <p:bldP spid="17" grpId="0"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F122-DDE8-858A-85A1-7F746EE1D38F}"/>
              </a:ext>
            </a:extLst>
          </p:cNvPr>
          <p:cNvSpPr>
            <a:spLocks noGrp="1"/>
          </p:cNvSpPr>
          <p:nvPr>
            <p:ph type="title"/>
          </p:nvPr>
        </p:nvSpPr>
        <p:spPr>
          <a:xfrm>
            <a:off x="1066800" y="145345"/>
            <a:ext cx="10058400" cy="1097280"/>
          </a:xfrm>
        </p:spPr>
        <p:txBody>
          <a:bodyPr/>
          <a:lstStyle/>
          <a:p>
            <a:r>
              <a:rPr lang="en-US" dirty="0"/>
              <a:t>How Many Cells Should I Bring?</a:t>
            </a:r>
          </a:p>
        </p:txBody>
      </p:sp>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05EFAF37-FCD3-80E1-B5B0-58CB78748B59}"/>
                  </a:ext>
                </a:extLst>
              </p:cNvPr>
              <p:cNvSpPr>
                <a:spLocks noGrp="1"/>
              </p:cNvSpPr>
              <p:nvPr>
                <p:ph sz="half" idx="2"/>
              </p:nvPr>
            </p:nvSpPr>
            <p:spPr>
              <a:xfrm>
                <a:off x="216976" y="2753833"/>
                <a:ext cx="3575535" cy="3418366"/>
              </a:xfrm>
            </p:spPr>
            <p:txBody>
              <a:bodyPr>
                <a:normAutofit fontScale="92500" lnSpcReduction="20000"/>
              </a:bodyPr>
              <a:lstStyle/>
              <a:p>
                <a:endParaRPr lang="en-US" dirty="0"/>
              </a:p>
              <a:p>
                <a:r>
                  <a:rPr lang="en-US" dirty="0"/>
                  <a:t>E.g. if you want us to collect </a:t>
                </a:r>
                <a:r>
                  <a:rPr lang="en-US" dirty="0">
                    <a:solidFill>
                      <a:schemeClr val="accent2"/>
                    </a:solidFill>
                  </a:rPr>
                  <a:t>10</a:t>
                </a:r>
                <a:r>
                  <a:rPr lang="en-US" baseline="30000" dirty="0">
                    <a:solidFill>
                      <a:schemeClr val="accent2"/>
                    </a:solidFill>
                  </a:rPr>
                  <a:t>6</a:t>
                </a:r>
                <a:r>
                  <a:rPr lang="en-US" dirty="0"/>
                  <a:t> cells, and they are </a:t>
                </a:r>
                <a:r>
                  <a:rPr lang="en-US" dirty="0">
                    <a:solidFill>
                      <a:schemeClr val="accent4"/>
                    </a:solidFill>
                  </a:rPr>
                  <a:t>5%</a:t>
                </a:r>
                <a:r>
                  <a:rPr lang="en-US" dirty="0"/>
                  <a:t> of the total cells in your sample, you should bring at least 4x10</a:t>
                </a:r>
                <a:r>
                  <a:rPr lang="en-US" baseline="30000" dirty="0"/>
                  <a:t>7</a:t>
                </a:r>
                <a:r>
                  <a:rPr lang="en-US" dirty="0"/>
                  <a:t> cells to your sort. </a:t>
                </a:r>
                <a:br>
                  <a:rPr lang="en-US" dirty="0"/>
                </a:br>
                <a:br>
                  <a:rPr lang="en-US" dirty="0"/>
                </a:br>
                <a14:m>
                  <m:oMath xmlns:m="http://schemas.openxmlformats.org/officeDocument/2006/math">
                    <m:r>
                      <m:rPr>
                        <m:nor/>
                      </m:rPr>
                      <a:rPr lang="en-US" sz="2000" b="0" i="0"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m:t>
                        </m:r>
                        <m:r>
                          <a:rPr lang="en-US" i="1" smtClean="0">
                            <a:solidFill>
                              <a:schemeClr val="accent2"/>
                            </a:solidFill>
                            <a:latin typeface="Cambria Math" panose="02040503050406030204" pitchFamily="18" charset="0"/>
                            <a:ea typeface="Cambria Math" panose="02040503050406030204" pitchFamily="18" charset="0"/>
                          </a:rPr>
                          <m:t>10</m:t>
                        </m:r>
                        <m:r>
                          <a:rPr lang="en-US" i="1" baseline="30000">
                            <a:solidFill>
                              <a:schemeClr val="accent2"/>
                            </a:solidFill>
                            <a:latin typeface="Cambria Math" panose="02040503050406030204" pitchFamily="18" charset="0"/>
                            <a:ea typeface="Cambria Math" panose="02040503050406030204" pitchFamily="18" charset="0"/>
                          </a:rPr>
                          <m:t>6</m:t>
                        </m:r>
                        <m:r>
                          <a:rPr lang="en-US" sz="2000" b="0" i="1" smtClean="0">
                            <a:latin typeface="Cambria Math" panose="02040503050406030204" pitchFamily="18" charset="0"/>
                          </a:rPr>
                          <m:t>)</m:t>
                        </m:r>
                      </m:num>
                      <m:den>
                        <m:r>
                          <a:rPr lang="en-US" sz="2000" b="0" i="1" smtClean="0">
                            <a:latin typeface="Cambria Math" panose="02040503050406030204" pitchFamily="18" charset="0"/>
                          </a:rPr>
                          <m:t>(</m:t>
                        </m:r>
                        <m:r>
                          <a:rPr lang="en-US" sz="2000" b="0" i="1" smtClean="0">
                            <a:solidFill>
                              <a:schemeClr val="accent4"/>
                            </a:solidFill>
                            <a:latin typeface="Cambria Math" panose="02040503050406030204" pitchFamily="18" charset="0"/>
                          </a:rPr>
                          <m:t>0.05</m:t>
                        </m:r>
                        <m:r>
                          <a:rPr lang="en-US" sz="2000" b="0" i="1" smtClean="0">
                            <a:latin typeface="Cambria Math" panose="02040503050406030204" pitchFamily="18" charset="0"/>
                          </a:rPr>
                          <m:t>)</m:t>
                        </m:r>
                      </m:den>
                    </m:f>
                    <m:r>
                      <a:rPr lang="en-US" sz="2000" b="0" i="1" smtClean="0">
                        <a:latin typeface="Cambria Math" panose="02040503050406030204" pitchFamily="18" charset="0"/>
                      </a:rPr>
                      <m:t>=</m:t>
                    </m:r>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×10</m:t>
                    </m:r>
                    <m:r>
                      <a:rPr lang="en-US" i="1" baseline="30000">
                        <a:latin typeface="Cambria Math" panose="02040503050406030204" pitchFamily="18" charset="0"/>
                        <a:ea typeface="Cambria Math" panose="02040503050406030204" pitchFamily="18" charset="0"/>
                      </a:rPr>
                      <m:t>7</m:t>
                    </m:r>
                  </m:oMath>
                </a14:m>
                <a:endParaRPr lang="en-US" sz="2000" dirty="0"/>
              </a:p>
            </p:txBody>
          </p:sp>
        </mc:Choice>
        <mc:Fallback>
          <p:sp>
            <p:nvSpPr>
              <p:cNvPr id="8" name="Content Placeholder 7">
                <a:extLst>
                  <a:ext uri="{FF2B5EF4-FFF2-40B4-BE49-F238E27FC236}">
                    <a16:creationId xmlns:a16="http://schemas.microsoft.com/office/drawing/2014/main" id="{05EFAF37-FCD3-80E1-B5B0-58CB78748B59}"/>
                  </a:ext>
                </a:extLst>
              </p:cNvPr>
              <p:cNvSpPr>
                <a:spLocks noGrp="1" noRot="1" noChangeAspect="1" noMove="1" noResize="1" noEditPoints="1" noAdjustHandles="1" noChangeArrowheads="1" noChangeShapeType="1" noTextEdit="1"/>
              </p:cNvSpPr>
              <p:nvPr>
                <p:ph sz="half" idx="2"/>
              </p:nvPr>
            </p:nvSpPr>
            <p:spPr>
              <a:xfrm>
                <a:off x="216976" y="2753833"/>
                <a:ext cx="3575535" cy="3418366"/>
              </a:xfrm>
              <a:blipFill>
                <a:blip r:embed="rId3"/>
                <a:stretch>
                  <a:fillRect l="-1418" r="-2482"/>
                </a:stretch>
              </a:blipFill>
            </p:spPr>
            <p:txBody>
              <a:bodyPr/>
              <a:lstStyle/>
              <a:p>
                <a:r>
                  <a:rPr lang="en-US">
                    <a:noFill/>
                  </a:rPr>
                  <a:t> </a:t>
                </a:r>
              </a:p>
            </p:txBody>
          </p:sp>
        </mc:Fallback>
      </mc:AlternateContent>
      <p:sp>
        <p:nvSpPr>
          <p:cNvPr id="10" name="Content Placeholder 9">
            <a:extLst>
              <a:ext uri="{FF2B5EF4-FFF2-40B4-BE49-F238E27FC236}">
                <a16:creationId xmlns:a16="http://schemas.microsoft.com/office/drawing/2014/main" id="{A4624DF3-5462-DA56-5354-DBADE07EDAA4}"/>
              </a:ext>
            </a:extLst>
          </p:cNvPr>
          <p:cNvSpPr>
            <a:spLocks noGrp="1"/>
          </p:cNvSpPr>
          <p:nvPr>
            <p:ph sz="quarter" idx="4"/>
          </p:nvPr>
        </p:nvSpPr>
        <p:spPr>
          <a:xfrm>
            <a:off x="4417017" y="2753833"/>
            <a:ext cx="7408189" cy="3433757"/>
          </a:xfrm>
        </p:spPr>
        <p:txBody>
          <a:bodyPr lIns="91440">
            <a:normAutofit fontScale="92500" lnSpcReduction="20000"/>
          </a:bodyPr>
          <a:lstStyle/>
          <a:p>
            <a:pPr marL="0" indent="0">
              <a:buNone/>
            </a:pPr>
            <a:r>
              <a:rPr lang="en-US" b="1" dirty="0"/>
              <a:t>What affects my yield?</a:t>
            </a:r>
          </a:p>
          <a:p>
            <a:r>
              <a:rPr lang="en-US" dirty="0"/>
              <a:t>Electronic Aborts</a:t>
            </a:r>
          </a:p>
          <a:p>
            <a:pPr lvl="1"/>
            <a:r>
              <a:rPr lang="en-US" dirty="0"/>
              <a:t>Too many cells trying to move through laser/detector at once are rejected.</a:t>
            </a:r>
          </a:p>
          <a:p>
            <a:r>
              <a:rPr lang="en-US" dirty="0"/>
              <a:t>Sorting Conflicts</a:t>
            </a:r>
          </a:p>
          <a:p>
            <a:pPr lvl="1"/>
            <a:r>
              <a:rPr lang="en-US" dirty="0"/>
              <a:t>Target cell with followed by a non-target cell in the next droplet is rejected in purity mode.  This gives a purer final result.</a:t>
            </a:r>
          </a:p>
          <a:p>
            <a:r>
              <a:rPr lang="en-US" dirty="0"/>
              <a:t>Cell death/adherence to plastic.</a:t>
            </a:r>
          </a:p>
          <a:p>
            <a:endParaRPr lang="en-US" dirty="0"/>
          </a:p>
        </p:txBody>
      </p:sp>
      <p:sp>
        <p:nvSpPr>
          <p:cNvPr id="4" name="Slide Number Placeholder 3">
            <a:extLst>
              <a:ext uri="{FF2B5EF4-FFF2-40B4-BE49-F238E27FC236}">
                <a16:creationId xmlns:a16="http://schemas.microsoft.com/office/drawing/2014/main" id="{06EEEB4D-FEAF-BF48-2878-84DCD7A66063}"/>
              </a:ext>
            </a:extLst>
          </p:cNvPr>
          <p:cNvSpPr>
            <a:spLocks noGrp="1"/>
          </p:cNvSpPr>
          <p:nvPr>
            <p:ph type="sldNum" sz="quarter" idx="12"/>
          </p:nvPr>
        </p:nvSpPr>
        <p:spPr/>
        <p:txBody>
          <a:bodyPr/>
          <a:lstStyle/>
          <a:p>
            <a:fld id="{DBA1C880-89B4-4E65-BD6E-95BF8BC81B88}" type="slidenum">
              <a:rPr lang="en-US" smtClean="0"/>
              <a:t>7</a:t>
            </a:fld>
            <a:endParaRPr lang="en-US"/>
          </a:p>
        </p:txBody>
      </p:sp>
      <p:sp>
        <p:nvSpPr>
          <p:cNvPr id="11" name="TextBox 10">
            <a:extLst>
              <a:ext uri="{FF2B5EF4-FFF2-40B4-BE49-F238E27FC236}">
                <a16:creationId xmlns:a16="http://schemas.microsoft.com/office/drawing/2014/main" id="{2361CE66-A9DB-B67A-7507-409A844A5964}"/>
              </a:ext>
            </a:extLst>
          </p:cNvPr>
          <p:cNvSpPr txBox="1"/>
          <p:nvPr/>
        </p:nvSpPr>
        <p:spPr>
          <a:xfrm>
            <a:off x="0" y="6436598"/>
            <a:ext cx="8084264" cy="369332"/>
          </a:xfrm>
          <a:prstGeom prst="rect">
            <a:avLst/>
          </a:prstGeom>
          <a:noFill/>
        </p:spPr>
        <p:txBody>
          <a:bodyPr wrap="none" rtlCol="0">
            <a:spAutoFit/>
          </a:bodyPr>
          <a:lstStyle/>
          <a:p>
            <a:r>
              <a:rPr lang="en-US" dirty="0">
                <a:hlinkClick r:id="rId4"/>
              </a:rPr>
              <a:t>https://med.virginia.edu/flow-cytometry-facility/equipment/faqs-for-cell-sorting/</a:t>
            </a:r>
            <a:endParaRPr lang="en-US" dirty="0"/>
          </a:p>
        </p:txBody>
      </p:sp>
      <mc:AlternateContent xmlns:mc="http://schemas.openxmlformats.org/markup-compatibility/2006">
        <mc:Choice xmlns:a14="http://schemas.microsoft.com/office/drawing/2010/main" Requires="a14">
          <p:sp>
            <p:nvSpPr>
              <p:cNvPr id="12" name="Text Placeholder 8">
                <a:extLst>
                  <a:ext uri="{FF2B5EF4-FFF2-40B4-BE49-F238E27FC236}">
                    <a16:creationId xmlns:a16="http://schemas.microsoft.com/office/drawing/2014/main" id="{5EC62FCA-A05A-84A6-5436-31284B798481}"/>
                  </a:ext>
                </a:extLst>
              </p:cNvPr>
              <p:cNvSpPr txBox="1">
                <a:spLocks/>
              </p:cNvSpPr>
              <p:nvPr/>
            </p:nvSpPr>
            <p:spPr>
              <a:xfrm>
                <a:off x="1003515" y="1568160"/>
                <a:ext cx="10184969" cy="86013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tx1">
                      <a:lumMod val="65000"/>
                    </a:schemeClr>
                  </a:buClr>
                  <a:buFont typeface="Arial" pitchFamily="34" charset="0"/>
                  <a:buNone/>
                  <a:defRPr sz="2400" b="0" kern="1200">
                    <a:solidFill>
                      <a:schemeClr val="tx1"/>
                    </a:solidFill>
                    <a:latin typeface="+mn-lt"/>
                    <a:ea typeface="+mn-ea"/>
                    <a:cs typeface="+mn-cs"/>
                  </a:defRPr>
                </a:lvl1pPr>
                <a:lvl2pPr marL="457200" indent="0" algn="l" defTabSz="914400" rtl="0" eaLnBrk="1" latinLnBrk="0" hangingPunct="1">
                  <a:spcBef>
                    <a:spcPts val="1600"/>
                  </a:spcBef>
                  <a:buClr>
                    <a:schemeClr val="tx1">
                      <a:lumMod val="65000"/>
                    </a:schemeClr>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ts val="1200"/>
                  </a:spcBef>
                  <a:buClr>
                    <a:schemeClr val="tx1">
                      <a:lumMod val="65000"/>
                    </a:schemeClr>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ts val="1000"/>
                  </a:spcBef>
                  <a:buClr>
                    <a:schemeClr val="tx1">
                      <a:lumMod val="65000"/>
                    </a:schemeClr>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ts val="800"/>
                  </a:spcBef>
                  <a:buClr>
                    <a:schemeClr val="tx1">
                      <a:lumMod val="65000"/>
                    </a:schemeClr>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Clr>
                    <a:schemeClr val="tx1">
                      <a:lumMod val="65000"/>
                    </a:schemeClr>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Clr>
                    <a:schemeClr val="tx1">
                      <a:lumMod val="65000"/>
                    </a:schemeClr>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Clr>
                    <a:schemeClr val="tx1">
                      <a:lumMod val="65000"/>
                    </a:schemeClr>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Clr>
                    <a:schemeClr val="tx1">
                      <a:lumMod val="65000"/>
                    </a:schemeClr>
                  </a:buClr>
                  <a:buFont typeface="Arial" pitchFamily="34" charset="0"/>
                  <a:buNone/>
                  <a:defRPr sz="1600" b="1"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Sample</m:t>
                      </m:r>
                      <m:r>
                        <m:rPr>
                          <m:nor/>
                        </m:rPr>
                        <a:rPr lang="en-US" sz="2400" b="0" i="0" smtClean="0">
                          <a:latin typeface="Cambria Math" panose="02040503050406030204" pitchFamily="18" charset="0"/>
                        </a:rPr>
                        <m:t> </m:t>
                      </m:r>
                      <m:r>
                        <m:rPr>
                          <m:nor/>
                        </m:rPr>
                        <a:rPr lang="en-US" sz="2400" b="0" i="0" smtClean="0">
                          <a:latin typeface="Cambria Math" panose="02040503050406030204" pitchFamily="18" charset="0"/>
                        </a:rPr>
                        <m:t>Cells</m:t>
                      </m:r>
                      <m:r>
                        <m:rPr>
                          <m:nor/>
                        </m:rPr>
                        <a:rPr lang="en-US" sz="2400" b="0" i="0" smtClean="0">
                          <a:latin typeface="Cambria Math" panose="02040503050406030204" pitchFamily="18" charset="0"/>
                        </a:rPr>
                        <m:t>= 2</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solidFill>
                                <a:schemeClr val="accent2"/>
                              </a:solidFill>
                              <a:latin typeface="Cambria Math" panose="02040503050406030204" pitchFamily="18" charset="0"/>
                            </a:rPr>
                            <m:t>(#</m:t>
                          </m:r>
                          <m:r>
                            <a:rPr lang="en-US" sz="2400" b="0" i="1" smtClean="0">
                              <a:solidFill>
                                <a:schemeClr val="accent2"/>
                              </a:solidFill>
                              <a:latin typeface="Cambria Math" panose="02040503050406030204" pitchFamily="18" charset="0"/>
                            </a:rPr>
                            <m:t>𝑆𝑜𝑟𝑡𝑒𝑑</m:t>
                          </m:r>
                          <m:r>
                            <a:rPr lang="en-US" sz="2400" b="0" i="1" smtClean="0">
                              <a:solidFill>
                                <a:schemeClr val="accent2"/>
                              </a:solidFill>
                              <a:latin typeface="Cambria Math" panose="02040503050406030204" pitchFamily="18" charset="0"/>
                            </a:rPr>
                            <m:t> </m:t>
                          </m:r>
                          <m:r>
                            <a:rPr lang="en-US" sz="2400" b="0" i="1" smtClean="0">
                              <a:solidFill>
                                <a:schemeClr val="accent2"/>
                              </a:solidFill>
                              <a:latin typeface="Cambria Math" panose="02040503050406030204" pitchFamily="18" charset="0"/>
                            </a:rPr>
                            <m:t>𝐶𝑒𝑙𝑙𝑠</m:t>
                          </m:r>
                          <m:r>
                            <a:rPr lang="en-US" sz="2400" b="0" i="1" smtClean="0">
                              <a:solidFill>
                                <a:schemeClr val="accent2"/>
                              </a:solidFill>
                              <a:latin typeface="Cambria Math" panose="02040503050406030204" pitchFamily="18" charset="0"/>
                            </a:rPr>
                            <m:t> </m:t>
                          </m:r>
                          <m:r>
                            <a:rPr lang="en-US" sz="2400" b="0" i="1" smtClean="0">
                              <a:solidFill>
                                <a:schemeClr val="accent2"/>
                              </a:solidFill>
                              <a:latin typeface="Cambria Math" panose="02040503050406030204" pitchFamily="18" charset="0"/>
                            </a:rPr>
                            <m:t>𝑊𝑎𝑛𝑡𝑒𝑑</m:t>
                          </m:r>
                          <m:r>
                            <a:rPr lang="en-US" sz="2400" b="0" i="1" smtClean="0">
                              <a:solidFill>
                                <a:schemeClr val="tx1"/>
                              </a:solidFill>
                              <a:latin typeface="Cambria Math" panose="02040503050406030204" pitchFamily="18" charset="0"/>
                            </a:rPr>
                            <m:t>)</m:t>
                          </m:r>
                        </m:num>
                        <m:den>
                          <m:r>
                            <a:rPr lang="en-US" sz="2400" b="0" i="1" smtClean="0">
                              <a:latin typeface="Cambria Math" panose="02040503050406030204" pitchFamily="18" charset="0"/>
                            </a:rPr>
                            <m:t>(</m:t>
                          </m:r>
                          <m:r>
                            <a:rPr lang="en-US" sz="2400" b="0" i="1" smtClean="0">
                              <a:solidFill>
                                <a:srgbClr val="FF9300"/>
                              </a:solidFill>
                              <a:latin typeface="Cambria Math" panose="02040503050406030204" pitchFamily="18" charset="0"/>
                            </a:rPr>
                            <m:t>% </m:t>
                          </m:r>
                          <m:r>
                            <a:rPr lang="en-US" sz="2400" b="0" i="1" smtClean="0">
                              <a:solidFill>
                                <a:srgbClr val="FF9300"/>
                              </a:solidFill>
                              <a:latin typeface="Cambria Math" panose="02040503050406030204" pitchFamily="18" charset="0"/>
                            </a:rPr>
                            <m:t>𝑜𝑓</m:t>
                          </m:r>
                          <m:r>
                            <a:rPr lang="en-US" sz="2400" b="0" i="1" smtClean="0">
                              <a:solidFill>
                                <a:srgbClr val="FF9300"/>
                              </a:solidFill>
                              <a:latin typeface="Cambria Math" panose="02040503050406030204" pitchFamily="18" charset="0"/>
                            </a:rPr>
                            <m:t> </m:t>
                          </m:r>
                          <m:r>
                            <a:rPr lang="en-US" sz="2400" b="1" i="1" smtClean="0">
                              <a:solidFill>
                                <a:srgbClr val="FF9300"/>
                              </a:solidFill>
                              <a:latin typeface="Cambria Math" panose="02040503050406030204" pitchFamily="18" charset="0"/>
                            </a:rPr>
                            <m:t>𝑻𝒐𝒕𝒂𝒍</m:t>
                          </m:r>
                          <m:r>
                            <a:rPr lang="en-US" sz="2400" b="0" i="1" smtClean="0">
                              <a:solidFill>
                                <a:srgbClr val="FF9300"/>
                              </a:solidFill>
                              <a:latin typeface="Cambria Math" panose="02040503050406030204" pitchFamily="18" charset="0"/>
                            </a:rPr>
                            <m:t> </m:t>
                          </m:r>
                          <m:r>
                            <a:rPr lang="en-US" sz="2400" b="0" i="1" smtClean="0">
                              <a:solidFill>
                                <a:srgbClr val="FF9300"/>
                              </a:solidFill>
                              <a:latin typeface="Cambria Math" panose="02040503050406030204" pitchFamily="18" charset="0"/>
                            </a:rPr>
                            <m:t>𝑃𝑜𝑝𝑢𝑙𝑎𝑡𝑖𝑜𝑛</m:t>
                          </m:r>
                          <m:r>
                            <a:rPr lang="en-US" sz="2400" b="0" i="1" smtClean="0">
                              <a:latin typeface="Cambria Math" panose="02040503050406030204" pitchFamily="18" charset="0"/>
                            </a:rPr>
                            <m:t>)</m:t>
                          </m:r>
                        </m:den>
                      </m:f>
                    </m:oMath>
                  </m:oMathPara>
                </a14:m>
                <a:endParaRPr lang="en-US" sz="2400" dirty="0"/>
              </a:p>
            </p:txBody>
          </p:sp>
        </mc:Choice>
        <mc:Fallback>
          <p:sp>
            <p:nvSpPr>
              <p:cNvPr id="12" name="Text Placeholder 8">
                <a:extLst>
                  <a:ext uri="{FF2B5EF4-FFF2-40B4-BE49-F238E27FC236}">
                    <a16:creationId xmlns:a16="http://schemas.microsoft.com/office/drawing/2014/main" id="{5EC62FCA-A05A-84A6-5436-31284B798481}"/>
                  </a:ext>
                </a:extLst>
              </p:cNvPr>
              <p:cNvSpPr txBox="1">
                <a:spLocks noRot="1" noChangeAspect="1" noMove="1" noResize="1" noEditPoints="1" noAdjustHandles="1" noChangeArrowheads="1" noChangeShapeType="1" noTextEdit="1"/>
              </p:cNvSpPr>
              <p:nvPr/>
            </p:nvSpPr>
            <p:spPr>
              <a:xfrm>
                <a:off x="1003515" y="1568160"/>
                <a:ext cx="10184969" cy="860139"/>
              </a:xfrm>
              <a:prstGeom prst="rect">
                <a:avLst/>
              </a:prstGeom>
              <a:blipFill>
                <a:blip r:embed="rId5"/>
                <a:stretch>
                  <a:fillRect b="-14493"/>
                </a:stretch>
              </a:blipFill>
            </p:spPr>
            <p:txBody>
              <a:bodyPr/>
              <a:lstStyle/>
              <a:p>
                <a:r>
                  <a:rPr lang="en-US">
                    <a:noFill/>
                  </a:rPr>
                  <a:t> </a:t>
                </a:r>
              </a:p>
            </p:txBody>
          </p:sp>
        </mc:Fallback>
      </mc:AlternateContent>
    </p:spTree>
    <p:extLst>
      <p:ext uri="{BB962C8B-B14F-4D97-AF65-F5344CB8AC3E}">
        <p14:creationId xmlns:p14="http://schemas.microsoft.com/office/powerpoint/2010/main" val="134872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5A0E-5B01-3964-7E60-F69368091D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43F03-2E79-2D3F-1552-E122705002A5}"/>
              </a:ext>
            </a:extLst>
          </p:cNvPr>
          <p:cNvSpPr>
            <a:spLocks noGrp="1"/>
          </p:cNvSpPr>
          <p:nvPr>
            <p:ph type="title"/>
          </p:nvPr>
        </p:nvSpPr>
        <p:spPr/>
        <p:txBody>
          <a:bodyPr/>
          <a:lstStyle/>
          <a:p>
            <a:r>
              <a:rPr lang="en-US" dirty="0"/>
              <a:t>Sample and Collection Containers</a:t>
            </a:r>
          </a:p>
        </p:txBody>
      </p:sp>
      <p:sp>
        <p:nvSpPr>
          <p:cNvPr id="3" name="Text Placeholder 2">
            <a:extLst>
              <a:ext uri="{FF2B5EF4-FFF2-40B4-BE49-F238E27FC236}">
                <a16:creationId xmlns:a16="http://schemas.microsoft.com/office/drawing/2014/main" id="{2515A89E-FF66-4A6E-9B35-D87B3695CD0A}"/>
              </a:ext>
            </a:extLst>
          </p:cNvPr>
          <p:cNvSpPr>
            <a:spLocks noGrp="1"/>
          </p:cNvSpPr>
          <p:nvPr>
            <p:ph type="body" idx="1"/>
          </p:nvPr>
        </p:nvSpPr>
        <p:spPr>
          <a:xfrm>
            <a:off x="385011" y="1529542"/>
            <a:ext cx="5436669" cy="554092"/>
          </a:xfrm>
        </p:spPr>
        <p:txBody>
          <a:bodyPr/>
          <a:lstStyle/>
          <a:p>
            <a:r>
              <a:rPr lang="en-US" b="1" dirty="0"/>
              <a:t>Bring Your Samples in:</a:t>
            </a:r>
          </a:p>
        </p:txBody>
      </p:sp>
      <p:sp>
        <p:nvSpPr>
          <p:cNvPr id="4" name="Content Placeholder 3">
            <a:extLst>
              <a:ext uri="{FF2B5EF4-FFF2-40B4-BE49-F238E27FC236}">
                <a16:creationId xmlns:a16="http://schemas.microsoft.com/office/drawing/2014/main" id="{54F095DA-D274-F6D3-0C25-D60FA7399A23}"/>
              </a:ext>
            </a:extLst>
          </p:cNvPr>
          <p:cNvSpPr>
            <a:spLocks noGrp="1"/>
          </p:cNvSpPr>
          <p:nvPr>
            <p:ph sz="half" idx="2"/>
          </p:nvPr>
        </p:nvSpPr>
        <p:spPr>
          <a:xfrm>
            <a:off x="385011" y="2388896"/>
            <a:ext cx="5436669" cy="4142714"/>
          </a:xfrm>
        </p:spPr>
        <p:txBody>
          <a:bodyPr>
            <a:noAutofit/>
          </a:bodyPr>
          <a:lstStyle/>
          <a:p>
            <a:pPr>
              <a:lnSpc>
                <a:spcPts val="2000"/>
              </a:lnSpc>
            </a:pPr>
            <a:r>
              <a:rPr lang="en-US" dirty="0"/>
              <a:t>5mL FACS tubes </a:t>
            </a:r>
          </a:p>
          <a:p>
            <a:pPr lvl="1">
              <a:lnSpc>
                <a:spcPts val="2000"/>
              </a:lnSpc>
            </a:pPr>
            <a:r>
              <a:rPr lang="en-US" dirty="0"/>
              <a:t>Handy for filtering!</a:t>
            </a:r>
          </a:p>
          <a:p>
            <a:pPr marL="0" indent="0">
              <a:lnSpc>
                <a:spcPts val="2000"/>
              </a:lnSpc>
              <a:buNone/>
            </a:pPr>
            <a:r>
              <a:rPr lang="en-US" dirty="0"/>
              <a:t>OR</a:t>
            </a:r>
          </a:p>
          <a:p>
            <a:pPr>
              <a:lnSpc>
                <a:spcPts val="2000"/>
              </a:lnSpc>
            </a:pPr>
            <a:r>
              <a:rPr lang="en-US" dirty="0"/>
              <a:t>15 mL tubes </a:t>
            </a:r>
          </a:p>
          <a:p>
            <a:pPr lvl="1">
              <a:lnSpc>
                <a:spcPts val="2000"/>
              </a:lnSpc>
            </a:pPr>
            <a:r>
              <a:rPr lang="en-US" dirty="0"/>
              <a:t>Aurora CS: must be Falcon brand </a:t>
            </a:r>
            <a:br>
              <a:rPr lang="en-US" dirty="0"/>
            </a:br>
            <a:r>
              <a:rPr lang="en-US" dirty="0"/>
              <a:t>(Or we’ll just transfer your sample into another tube type.)</a:t>
            </a:r>
          </a:p>
          <a:p>
            <a:pPr marL="0" indent="0">
              <a:lnSpc>
                <a:spcPts val="2000"/>
              </a:lnSpc>
              <a:buNone/>
            </a:pPr>
            <a:r>
              <a:rPr lang="en-US" dirty="0"/>
              <a:t>OR</a:t>
            </a:r>
          </a:p>
          <a:p>
            <a:pPr lvl="1">
              <a:lnSpc>
                <a:spcPts val="2000"/>
              </a:lnSpc>
            </a:pPr>
            <a:r>
              <a:rPr lang="en-US" dirty="0"/>
              <a:t>1.5mL (or 2mL) Eppendorf tubes, but we’ll have to cut off the cap.</a:t>
            </a:r>
          </a:p>
        </p:txBody>
      </p:sp>
      <p:sp>
        <p:nvSpPr>
          <p:cNvPr id="5" name="Text Placeholder 4">
            <a:extLst>
              <a:ext uri="{FF2B5EF4-FFF2-40B4-BE49-F238E27FC236}">
                <a16:creationId xmlns:a16="http://schemas.microsoft.com/office/drawing/2014/main" id="{49359FC1-C38F-1801-49C0-F11D79D199B3}"/>
              </a:ext>
            </a:extLst>
          </p:cNvPr>
          <p:cNvSpPr>
            <a:spLocks noGrp="1"/>
          </p:cNvSpPr>
          <p:nvPr>
            <p:ph type="body" sz="quarter" idx="3"/>
          </p:nvPr>
        </p:nvSpPr>
        <p:spPr>
          <a:xfrm>
            <a:off x="6370320" y="1529542"/>
            <a:ext cx="4754880" cy="554092"/>
          </a:xfrm>
        </p:spPr>
        <p:txBody>
          <a:bodyPr/>
          <a:lstStyle/>
          <a:p>
            <a:r>
              <a:rPr lang="en-US" b="1" dirty="0"/>
              <a:t>We can Sort into:</a:t>
            </a:r>
          </a:p>
        </p:txBody>
      </p:sp>
      <p:sp>
        <p:nvSpPr>
          <p:cNvPr id="6" name="Content Placeholder 5">
            <a:extLst>
              <a:ext uri="{FF2B5EF4-FFF2-40B4-BE49-F238E27FC236}">
                <a16:creationId xmlns:a16="http://schemas.microsoft.com/office/drawing/2014/main" id="{CA1D5BA8-6CEC-5D19-0317-5DF8FE16C5CF}"/>
              </a:ext>
            </a:extLst>
          </p:cNvPr>
          <p:cNvSpPr>
            <a:spLocks noGrp="1"/>
          </p:cNvSpPr>
          <p:nvPr>
            <p:ph sz="quarter" idx="4"/>
          </p:nvPr>
        </p:nvSpPr>
        <p:spPr>
          <a:xfrm>
            <a:off x="6370320" y="2292644"/>
            <a:ext cx="5172106" cy="4438356"/>
          </a:xfrm>
        </p:spPr>
        <p:txBody>
          <a:bodyPr>
            <a:noAutofit/>
          </a:bodyPr>
          <a:lstStyle/>
          <a:p>
            <a:pPr>
              <a:lnSpc>
                <a:spcPts val="2000"/>
              </a:lnSpc>
            </a:pPr>
            <a:r>
              <a:rPr lang="en-US" dirty="0"/>
              <a:t>2 x 15mL tubes (any brand)</a:t>
            </a:r>
          </a:p>
          <a:p>
            <a:pPr>
              <a:lnSpc>
                <a:spcPts val="2000"/>
              </a:lnSpc>
            </a:pPr>
            <a:r>
              <a:rPr lang="en-US" dirty="0"/>
              <a:t>4 x 5mL FACS tubes</a:t>
            </a:r>
          </a:p>
          <a:p>
            <a:pPr>
              <a:lnSpc>
                <a:spcPts val="2400"/>
              </a:lnSpc>
            </a:pPr>
            <a:r>
              <a:rPr lang="en-US" dirty="0"/>
              <a:t>4 (Aria) or 6 (Aurora CS) x 1.5mL Eppendorf tubes</a:t>
            </a:r>
          </a:p>
          <a:p>
            <a:pPr>
              <a:lnSpc>
                <a:spcPts val="2000"/>
              </a:lnSpc>
            </a:pPr>
            <a:r>
              <a:rPr lang="en-US" dirty="0"/>
              <a:t>Plates:</a:t>
            </a:r>
          </a:p>
          <a:p>
            <a:pPr lvl="1">
              <a:lnSpc>
                <a:spcPts val="2000"/>
              </a:lnSpc>
            </a:pPr>
            <a:r>
              <a:rPr lang="en-US" dirty="0"/>
              <a:t>6 through 96 well</a:t>
            </a:r>
          </a:p>
          <a:p>
            <a:pPr lvl="1">
              <a:lnSpc>
                <a:spcPts val="2000"/>
              </a:lnSpc>
            </a:pPr>
            <a:r>
              <a:rPr lang="en-US" dirty="0"/>
              <a:t>Arias only: also 384 well</a:t>
            </a:r>
          </a:p>
          <a:p>
            <a:pPr>
              <a:lnSpc>
                <a:spcPts val="2000"/>
              </a:lnSpc>
            </a:pPr>
            <a:r>
              <a:rPr lang="en-US" dirty="0"/>
              <a:t>Standard Microscope slides.</a:t>
            </a:r>
          </a:p>
        </p:txBody>
      </p:sp>
      <p:sp>
        <p:nvSpPr>
          <p:cNvPr id="7" name="Slide Number Placeholder 6">
            <a:extLst>
              <a:ext uri="{FF2B5EF4-FFF2-40B4-BE49-F238E27FC236}">
                <a16:creationId xmlns:a16="http://schemas.microsoft.com/office/drawing/2014/main" id="{3514F096-2DF9-3D61-39C0-8FD2F7237E5F}"/>
              </a:ext>
            </a:extLst>
          </p:cNvPr>
          <p:cNvSpPr>
            <a:spLocks noGrp="1"/>
          </p:cNvSpPr>
          <p:nvPr>
            <p:ph type="sldNum" sz="quarter" idx="12"/>
          </p:nvPr>
        </p:nvSpPr>
        <p:spPr/>
        <p:txBody>
          <a:bodyPr/>
          <a:lstStyle/>
          <a:p>
            <a:fld id="{DBA1C880-89B4-4E65-BD6E-95BF8BC81B88}" type="slidenum">
              <a:rPr lang="en-US" smtClean="0"/>
              <a:t>8</a:t>
            </a:fld>
            <a:endParaRPr lang="en-US"/>
          </a:p>
        </p:txBody>
      </p:sp>
    </p:spTree>
    <p:extLst>
      <p:ext uri="{BB962C8B-B14F-4D97-AF65-F5344CB8AC3E}">
        <p14:creationId xmlns:p14="http://schemas.microsoft.com/office/powerpoint/2010/main" val="38802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C848-B48B-D8B1-D040-0EAE9F1911ED}"/>
              </a:ext>
            </a:extLst>
          </p:cNvPr>
          <p:cNvSpPr>
            <a:spLocks noGrp="1"/>
          </p:cNvSpPr>
          <p:nvPr>
            <p:ph type="title"/>
          </p:nvPr>
        </p:nvSpPr>
        <p:spPr/>
        <p:txBody>
          <a:bodyPr/>
          <a:lstStyle/>
          <a:p>
            <a:r>
              <a:rPr lang="en-US" dirty="0"/>
              <a:t>How Many Cells Should We Collect </a:t>
            </a:r>
            <a:br>
              <a:rPr lang="en-US" dirty="0"/>
            </a:br>
            <a:r>
              <a:rPr lang="en-US" dirty="0"/>
              <a:t>for You?</a:t>
            </a:r>
          </a:p>
        </p:txBody>
      </p:sp>
      <p:sp>
        <p:nvSpPr>
          <p:cNvPr id="6" name="Content Placeholder 5">
            <a:extLst>
              <a:ext uri="{FF2B5EF4-FFF2-40B4-BE49-F238E27FC236}">
                <a16:creationId xmlns:a16="http://schemas.microsoft.com/office/drawing/2014/main" id="{7E761ECE-02B7-112A-71F0-98B7D09E55BA}"/>
              </a:ext>
            </a:extLst>
          </p:cNvPr>
          <p:cNvSpPr>
            <a:spLocks noGrp="1"/>
          </p:cNvSpPr>
          <p:nvPr>
            <p:ph idx="1"/>
          </p:nvPr>
        </p:nvSpPr>
        <p:spPr>
          <a:xfrm>
            <a:off x="1066800" y="1714500"/>
            <a:ext cx="10058400" cy="4679950"/>
          </a:xfrm>
        </p:spPr>
        <p:txBody>
          <a:bodyPr>
            <a:normAutofit fontScale="92500" lnSpcReduction="10000"/>
          </a:bodyPr>
          <a:lstStyle/>
          <a:p>
            <a:r>
              <a:rPr lang="en-US" dirty="0"/>
              <a:t>“As many as possible” is </a:t>
            </a:r>
            <a:r>
              <a:rPr lang="en-US" b="1" dirty="0"/>
              <a:t>not a useful answer </a:t>
            </a:r>
            <a:r>
              <a:rPr lang="en-US" dirty="0"/>
              <a:t>if we don’t have time to run 100% of all your samples.</a:t>
            </a:r>
          </a:p>
          <a:p>
            <a:pPr lvl="1"/>
            <a:r>
              <a:rPr lang="en-US" dirty="0"/>
              <a:t>Should we divide the time evenly across the samples or skip some samples in order to get complete collections of the ones we can?</a:t>
            </a:r>
          </a:p>
          <a:p>
            <a:pPr lvl="1"/>
            <a:r>
              <a:rPr lang="en-US" dirty="0"/>
              <a:t>If a sample does not contain more than XXX cells, should we skip it and run the rest of your samples? How many cells do you need for your assay?</a:t>
            </a:r>
          </a:p>
          <a:p>
            <a:pPr lvl="1"/>
            <a:r>
              <a:rPr lang="en-US" dirty="0"/>
              <a:t>If we can collect more than XXX from your sample in the time allotted:</a:t>
            </a:r>
          </a:p>
          <a:p>
            <a:pPr lvl="2"/>
            <a:r>
              <a:rPr lang="en-US" dirty="0"/>
              <a:t>Can you use them?</a:t>
            </a:r>
          </a:p>
          <a:p>
            <a:pPr lvl="2"/>
            <a:r>
              <a:rPr lang="en-US" dirty="0"/>
              <a:t>Did you bring enough collection tubes/media?</a:t>
            </a:r>
          </a:p>
          <a:p>
            <a:pPr lvl="1"/>
            <a:r>
              <a:rPr lang="en-US" dirty="0"/>
              <a:t>If we’re collecting common population (C) and a rare population (R), do you want the same number of cells for each? Or stop collecting C at set value and keep going until we hit our target for R? Or collect all the C’s and R’s even though C might be 100x as many as R?</a:t>
            </a:r>
          </a:p>
        </p:txBody>
      </p:sp>
      <p:sp>
        <p:nvSpPr>
          <p:cNvPr id="5" name="Slide Number Placeholder 4">
            <a:extLst>
              <a:ext uri="{FF2B5EF4-FFF2-40B4-BE49-F238E27FC236}">
                <a16:creationId xmlns:a16="http://schemas.microsoft.com/office/drawing/2014/main" id="{E1A29044-BDE7-2196-9D2F-DFAF099697FB}"/>
              </a:ext>
            </a:extLst>
          </p:cNvPr>
          <p:cNvSpPr>
            <a:spLocks noGrp="1"/>
          </p:cNvSpPr>
          <p:nvPr>
            <p:ph type="sldNum" sz="quarter" idx="12"/>
          </p:nvPr>
        </p:nvSpPr>
        <p:spPr/>
        <p:txBody>
          <a:bodyPr/>
          <a:lstStyle/>
          <a:p>
            <a:fld id="{DBA1C880-89B4-4E65-BD6E-95BF8BC81B88}" type="slidenum">
              <a:rPr lang="en-US" smtClean="0"/>
              <a:t>9</a:t>
            </a:fld>
            <a:endParaRPr lang="en-US"/>
          </a:p>
        </p:txBody>
      </p:sp>
    </p:spTree>
    <p:extLst>
      <p:ext uri="{BB962C8B-B14F-4D97-AF65-F5344CB8AC3E}">
        <p14:creationId xmlns:p14="http://schemas.microsoft.com/office/powerpoint/2010/main" val="318303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lowTubes">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wTubes" id="{5DDCBB56-9DF6-4122-87DB-92047430A514}" vid="{98519D93-BFAE-4767-B711-D5B3BA195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EFAC473E1C4C48B8409C3D5856C79C" ma:contentTypeVersion="14" ma:contentTypeDescription="Create a new document." ma:contentTypeScope="" ma:versionID="f1d31fc229ab265c9db3cf2c7271c478">
  <xsd:schema xmlns:xsd="http://www.w3.org/2001/XMLSchema" xmlns:xs="http://www.w3.org/2001/XMLSchema" xmlns:p="http://schemas.microsoft.com/office/2006/metadata/properties" xmlns:ns3="5b190e9b-ff5a-4435-a1fb-f24329f3ae8b" xmlns:ns4="9c8292af-afd5-424e-b7f9-2fd7f6088aa9" targetNamespace="http://schemas.microsoft.com/office/2006/metadata/properties" ma:root="true" ma:fieldsID="18971893851cc225554e1df32eee13d1" ns3:_="" ns4:_="">
    <xsd:import namespace="5b190e9b-ff5a-4435-a1fb-f24329f3ae8b"/>
    <xsd:import namespace="9c8292af-afd5-424e-b7f9-2fd7f6088aa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4:SharedWithUsers" minOccurs="0"/>
                <xsd:element ref="ns4:SharedWithDetails" minOccurs="0"/>
                <xsd:element ref="ns4:SharingHintHash"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190e9b-ff5a-4435-a1fb-f24329f3ae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8292af-afd5-424e-b7f9-2fd7f6088aa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50FA6A-6EA0-42E3-AFDF-7C737D6324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190e9b-ff5a-4435-a1fb-f24329f3ae8b"/>
    <ds:schemaRef ds:uri="9c8292af-afd5-424e-b7f9-2fd7f6088a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FEEA48-DB9A-4D03-B657-031B04DE4435}">
  <ds:schemaRefs>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purl.org/dc/elements/1.1/"/>
    <ds:schemaRef ds:uri="9c8292af-afd5-424e-b7f9-2fd7f6088aa9"/>
    <ds:schemaRef ds:uri="5b190e9b-ff5a-4435-a1fb-f24329f3ae8b"/>
  </ds:schemaRefs>
</ds:datastoreItem>
</file>

<file path=customXml/itemProps3.xml><?xml version="1.0" encoding="utf-8"?>
<ds:datastoreItem xmlns:ds="http://schemas.openxmlformats.org/officeDocument/2006/customXml" ds:itemID="{6DF89B33-98F0-4978-AC62-17CE387E0E80}">
  <ds:schemaRefs>
    <ds:schemaRef ds:uri="http://schemas.microsoft.com/sharepoint/v3/contenttype/forms"/>
  </ds:schemaRefs>
</ds:datastoreItem>
</file>

<file path=docMetadata/LabelInfo.xml><?xml version="1.0" encoding="utf-8"?>
<clbl:labelList xmlns:clbl="http://schemas.microsoft.com/office/2020/mipLabelMetadata">
  <clbl:label id="{9ef9f489-e0a0-4eeb-87cc-3a526112fd0d}" enabled="0" method="" siteId="{9ef9f489-e0a0-4eeb-87cc-3a526112fd0d}" removed="1"/>
</clbl:labelList>
</file>

<file path=docProps/app.xml><?xml version="1.0" encoding="utf-8"?>
<Properties xmlns="http://schemas.openxmlformats.org/officeDocument/2006/extended-properties" xmlns:vt="http://schemas.openxmlformats.org/officeDocument/2006/docPropsVTypes">
  <Template>FlowTubes</Template>
  <TotalTime>68299</TotalTime>
  <Words>5779</Words>
  <Application>Microsoft Macintosh PowerPoint</Application>
  <PresentationFormat>Widescreen</PresentationFormat>
  <Paragraphs>637</Paragraphs>
  <Slides>41</Slides>
  <Notes>36</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Cambria Math</vt:lpstr>
      <vt:lpstr>Helvetica Neue</vt:lpstr>
      <vt:lpstr>HelveticaNeue</vt:lpstr>
      <vt:lpstr>Source Sans Pro</vt:lpstr>
      <vt:lpstr>Symbol</vt:lpstr>
      <vt:lpstr>Wingdings</vt:lpstr>
      <vt:lpstr>FlowTubes</vt:lpstr>
      <vt:lpstr>Getting Sorting Sorted</vt:lpstr>
      <vt:lpstr>Why are we sorting for you today?</vt:lpstr>
      <vt:lpstr>Flow Cytometry Background</vt:lpstr>
      <vt:lpstr>Flow Cytometry Background</vt:lpstr>
      <vt:lpstr>Flow Cytometry Background</vt:lpstr>
      <vt:lpstr>FACS: Fluorescence-Activated Cell Sorting</vt:lpstr>
      <vt:lpstr>How Many Cells Should I Bring?</vt:lpstr>
      <vt:lpstr>Sample and Collection Containers</vt:lpstr>
      <vt:lpstr>How Many Cells Should We Collect  for You?</vt:lpstr>
      <vt:lpstr>Practical Considerations: Goals</vt:lpstr>
      <vt:lpstr>Practical Considerations: Before the Sort</vt:lpstr>
      <vt:lpstr>Practical Considerations: During the Sort</vt:lpstr>
      <vt:lpstr>Practical Considerations: After the Sort</vt:lpstr>
      <vt:lpstr>Practical Considerations: Nozzle Choice</vt:lpstr>
      <vt:lpstr>Why are we so insistent about filtering your samples?</vt:lpstr>
      <vt:lpstr>(Why) Do I Need Single Dye Controls?</vt:lpstr>
      <vt:lpstr>(Why) Do I Need Single Dye Controls? I don’t  have enough sample for them!</vt:lpstr>
      <vt:lpstr>But I’m using reporter genes in my cells:  I don’t have an antibody I can use, now what?</vt:lpstr>
      <vt:lpstr>(Why) Do I Need Single Dye Controls AGAIN? Can’t I use my old compensation matrix?</vt:lpstr>
      <vt:lpstr>Why should I gate in 2D if there’s only a 1 color?  Why not use a 1D histogram?</vt:lpstr>
      <vt:lpstr>Why would I need controls if there’s only one color???</vt:lpstr>
      <vt:lpstr>Why would I need controls if there’s only one color???</vt:lpstr>
      <vt:lpstr>Why would I need controls if there’s only one color???</vt:lpstr>
      <vt:lpstr>Why would I need controls if there’s only one color???</vt:lpstr>
      <vt:lpstr>Why might I want to use an FMO control?   Isn’t unstained just as good?</vt:lpstr>
      <vt:lpstr>Why can’t I use the same panel on the same kind of sorter? Aren’t they all the same?</vt:lpstr>
      <vt:lpstr>2 ways to find the Default Configuration for both Sorters and Analyzers</vt:lpstr>
      <vt:lpstr>2 ways to find the Default Configuration for both Sorters and Analyzers</vt:lpstr>
      <vt:lpstr>2 ways to find the Default Configuration for both Sorters and Analyzers</vt:lpstr>
      <vt:lpstr>2 ways to find the Default Configuration for both Sorters and Analyzers</vt:lpstr>
      <vt:lpstr>2 ways to find the Default Configuration for both Sorters and Analyzers</vt:lpstr>
      <vt:lpstr>When should I use the Aurora CS  Instead of an Aria?</vt:lpstr>
      <vt:lpstr>Why would I want to titrate my antibody?</vt:lpstr>
      <vt:lpstr>I already told you!   My panel is using CD3, green, and CD8-blue…</vt:lpstr>
      <vt:lpstr>What is Weird about Brilliant Fluorophores?</vt:lpstr>
      <vt:lpstr>Oops!  My sample is too dilute</vt:lpstr>
      <vt:lpstr>Oops!  Desired Cell Population is too Rare</vt:lpstr>
      <vt:lpstr>Why Use a Dump Channel?</vt:lpstr>
      <vt:lpstr>How to Select a Sorter Based on  BioSafety Level</vt:lpstr>
      <vt:lpstr>Oops, I’m Running Behind Schedule!</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Sorting Sorted</dc:title>
  <dc:creator>Nicole Brandon</dc:creator>
  <cp:lastModifiedBy>Brandon, Nicole Renee</cp:lastModifiedBy>
  <cp:revision>37</cp:revision>
  <cp:lastPrinted>2023-09-29T20:23:08Z</cp:lastPrinted>
  <dcterms:created xsi:type="dcterms:W3CDTF">2022-12-16T15:43:38Z</dcterms:created>
  <dcterms:modified xsi:type="dcterms:W3CDTF">2024-11-05T12:22:56Z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0x010100F4EFAC473E1C4C48B8409C3D5856C79C</vt:lpwstr>
  </property>
</Properties>
</file>